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72"/>
  </p:notesMasterIdLst>
  <p:sldIdLst>
    <p:sldId id="256" r:id="rId2"/>
    <p:sldId id="291" r:id="rId3"/>
    <p:sldId id="292" r:id="rId4"/>
    <p:sldId id="257" r:id="rId5"/>
    <p:sldId id="287" r:id="rId6"/>
    <p:sldId id="258" r:id="rId7"/>
    <p:sldId id="266" r:id="rId8"/>
    <p:sldId id="260" r:id="rId9"/>
    <p:sldId id="326" r:id="rId10"/>
    <p:sldId id="262" r:id="rId11"/>
    <p:sldId id="264" r:id="rId12"/>
    <p:sldId id="268" r:id="rId13"/>
    <p:sldId id="328" r:id="rId14"/>
    <p:sldId id="329" r:id="rId15"/>
    <p:sldId id="330" r:id="rId16"/>
    <p:sldId id="327" r:id="rId17"/>
    <p:sldId id="331" r:id="rId18"/>
    <p:sldId id="263" r:id="rId19"/>
    <p:sldId id="288" r:id="rId20"/>
    <p:sldId id="277" r:id="rId21"/>
    <p:sldId id="278" r:id="rId22"/>
    <p:sldId id="289" r:id="rId23"/>
    <p:sldId id="267" r:id="rId24"/>
    <p:sldId id="332" r:id="rId25"/>
    <p:sldId id="269" r:id="rId26"/>
    <p:sldId id="270" r:id="rId27"/>
    <p:sldId id="274" r:id="rId28"/>
    <p:sldId id="271" r:id="rId29"/>
    <p:sldId id="272" r:id="rId30"/>
    <p:sldId id="275" r:id="rId31"/>
    <p:sldId id="280" r:id="rId32"/>
    <p:sldId id="281" r:id="rId33"/>
    <p:sldId id="282" r:id="rId34"/>
    <p:sldId id="283" r:id="rId35"/>
    <p:sldId id="284" r:id="rId36"/>
    <p:sldId id="273" r:id="rId37"/>
    <p:sldId id="293" r:id="rId38"/>
    <p:sldId id="294" r:id="rId39"/>
    <p:sldId id="295" r:id="rId40"/>
    <p:sldId id="296" r:id="rId41"/>
    <p:sldId id="298" r:id="rId42"/>
    <p:sldId id="299" r:id="rId43"/>
    <p:sldId id="297" r:id="rId44"/>
    <p:sldId id="300" r:id="rId45"/>
    <p:sldId id="301" r:id="rId46"/>
    <p:sldId id="306" r:id="rId47"/>
    <p:sldId id="286" r:id="rId48"/>
    <p:sldId id="302" r:id="rId49"/>
    <p:sldId id="303" r:id="rId50"/>
    <p:sldId id="304" r:id="rId51"/>
    <p:sldId id="305" r:id="rId52"/>
    <p:sldId id="307" r:id="rId53"/>
    <p:sldId id="313" r:id="rId54"/>
    <p:sldId id="308" r:id="rId55"/>
    <p:sldId id="309" r:id="rId56"/>
    <p:sldId id="334" r:id="rId57"/>
    <p:sldId id="310" r:id="rId58"/>
    <p:sldId id="311" r:id="rId59"/>
    <p:sldId id="312" r:id="rId60"/>
    <p:sldId id="314" r:id="rId61"/>
    <p:sldId id="315" r:id="rId62"/>
    <p:sldId id="316" r:id="rId63"/>
    <p:sldId id="317" r:id="rId64"/>
    <p:sldId id="318" r:id="rId65"/>
    <p:sldId id="321" r:id="rId66"/>
    <p:sldId id="322" r:id="rId67"/>
    <p:sldId id="323" r:id="rId68"/>
    <p:sldId id="325" r:id="rId69"/>
    <p:sldId id="324" r:id="rId70"/>
    <p:sldId id="333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 Harris" initials="M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FF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2" d="100"/>
          <a:sy n="112" d="100"/>
        </p:scale>
        <p:origin x="-238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commentAuthors" Target="commentAuthors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08T10:32:53.729" idx="1">
    <p:pos x="10" y="10"/>
    <p:text>1989 Nobel Prize
SRC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B391A-1BBF-D244-8B96-7BF3B96081D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FCAF1-AE35-2144-8AF1-A6377D1E8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7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FCAF1-AE35-2144-8AF1-A6377D1E8A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45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t>1/26/17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‹#›</a:t>
            </a:fld>
            <a:endParaRPr kumimoji="0"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pPr algn="r" eaLnBrk="1" latinLnBrk="0" hangingPunct="1"/>
            <a:fld id="{54AB02A5-4FE5-49D9-9E24-09F23B90C450}" type="datetimeFigureOut">
              <a:rPr lang="en-US" smtClean="0"/>
              <a:t>1/26/17</a:t>
            </a:fld>
            <a:endParaRPr lang="en-US" sz="120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pPr algn="ctr" eaLnBrk="1" latinLnBrk="0" hangingPunct="1"/>
            <a:fld id="{6294C92D-0306-4E69-9CD3-20855E849650}" type="slidenum">
              <a:rPr kumimoji="0" lang="en-US" smtClean="0"/>
              <a:t>‹#›</a:t>
            </a:fld>
            <a:endParaRPr kumimoji="0" lang="en-US" sz="120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Relationship Id="rId3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jpeg"/><Relationship Id="rId3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jpeg"/><Relationship Id="rId3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comments" Target="../comments/commen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4" Type="http://schemas.openxmlformats.org/officeDocument/2006/relationships/image" Target="../media/image75.png"/><Relationship Id="rId5" Type="http://schemas.microsoft.com/office/2007/relationships/hdphoto" Target="../media/hdphoto6.wdp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Mitochondria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74927" y="2001043"/>
            <a:ext cx="7407275" cy="747713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3600" dirty="0" smtClean="0"/>
              <a:t>Testing and Optimization</a:t>
            </a:r>
          </a:p>
          <a:p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690375" y="3123206"/>
            <a:ext cx="3414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Life and Death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194741" y="6067778"/>
            <a:ext cx="2313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Marc Harris N.D.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194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Vogelstein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07615" y="4256523"/>
            <a:ext cx="7037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J Am </a:t>
            </a:r>
            <a:r>
              <a:rPr lang="en-US" sz="1200" dirty="0" err="1"/>
              <a:t>Coll</a:t>
            </a:r>
            <a:r>
              <a:rPr lang="en-US" sz="1200" dirty="0"/>
              <a:t> Surg. 1999 Jan;188(1):74-9.</a:t>
            </a:r>
          </a:p>
          <a:p>
            <a:r>
              <a:rPr lang="en-US" sz="1200" dirty="0"/>
              <a:t>Genetic </a:t>
            </a:r>
            <a:r>
              <a:rPr lang="en-US" sz="1200" dirty="0" err="1"/>
              <a:t>testings</a:t>
            </a:r>
            <a:r>
              <a:rPr lang="en-US" sz="1200" dirty="0"/>
              <a:t> for cancer: the surgeon's critical role. Familial colon cancer.</a:t>
            </a:r>
          </a:p>
          <a:p>
            <a:r>
              <a:rPr lang="en-US" sz="1200" dirty="0"/>
              <a:t>Vogelstein 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07615" y="4994303"/>
            <a:ext cx="6368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Cell. 1994 Oct 7;79(1):1-3.</a:t>
            </a:r>
          </a:p>
          <a:p>
            <a:r>
              <a:rPr lang="en-US" sz="1200" dirty="0"/>
              <a:t>Has the breast cancer gene been found?</a:t>
            </a:r>
          </a:p>
          <a:p>
            <a:r>
              <a:rPr lang="en-US" sz="1200" dirty="0"/>
              <a:t>Vogelstein </a:t>
            </a:r>
            <a:r>
              <a:rPr lang="en-US" sz="1200" dirty="0" smtClean="0"/>
              <a:t>B, </a:t>
            </a:r>
            <a:r>
              <a:rPr lang="en-US" sz="1200" dirty="0" err="1"/>
              <a:t>Kinzler</a:t>
            </a:r>
            <a:r>
              <a:rPr lang="en-US" sz="1200" dirty="0"/>
              <a:t> KW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7615" y="5777086"/>
            <a:ext cx="7165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Genome Res. 2007 Sep;17(9):1304-18. </a:t>
            </a:r>
            <a:r>
              <a:rPr lang="en-US" sz="1200" dirty="0" err="1"/>
              <a:t>Epub</a:t>
            </a:r>
            <a:r>
              <a:rPr lang="en-US" sz="1200" dirty="0"/>
              <a:t> 2007 Aug 10.</a:t>
            </a:r>
          </a:p>
          <a:p>
            <a:r>
              <a:rPr lang="en-US" sz="1200" dirty="0"/>
              <a:t>A multidimensional analysis of genes mutated in breast and colorectal cancers.</a:t>
            </a:r>
          </a:p>
          <a:p>
            <a:r>
              <a:rPr lang="en-US" sz="1200" dirty="0"/>
              <a:t>Lin J1, </a:t>
            </a:r>
            <a:r>
              <a:rPr lang="en-US" sz="1200" dirty="0" err="1"/>
              <a:t>Gan</a:t>
            </a:r>
            <a:r>
              <a:rPr lang="en-US" sz="1200" dirty="0"/>
              <a:t> CM, Zhang X, Jones S, </a:t>
            </a:r>
            <a:r>
              <a:rPr lang="en-US" sz="1200" dirty="0" err="1"/>
              <a:t>Sjöblom</a:t>
            </a:r>
            <a:r>
              <a:rPr lang="en-US" sz="1200" dirty="0"/>
              <a:t> T, Wood LD, Parsons DW, Papadopoulos N, </a:t>
            </a:r>
            <a:r>
              <a:rPr lang="en-US" sz="1200" dirty="0" err="1"/>
              <a:t>Kinzler</a:t>
            </a:r>
            <a:r>
              <a:rPr lang="en-US" sz="1200" dirty="0"/>
              <a:t> KW, Vogelstein B, </a:t>
            </a:r>
            <a:r>
              <a:rPr lang="en-US" sz="1200" dirty="0" err="1"/>
              <a:t>Parmigiani</a:t>
            </a:r>
            <a:r>
              <a:rPr lang="en-US" sz="1200" dirty="0"/>
              <a:t> G, </a:t>
            </a:r>
            <a:r>
              <a:rPr lang="en-US" sz="1200" dirty="0" err="1"/>
              <a:t>Velculescu</a:t>
            </a:r>
            <a:r>
              <a:rPr lang="en-US" sz="1200" dirty="0"/>
              <a:t> VE.</a:t>
            </a:r>
          </a:p>
        </p:txBody>
      </p:sp>
      <p:pic>
        <p:nvPicPr>
          <p:cNvPr id="6" name="Picture 5" descr="carcinogen-304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28" y="1634007"/>
            <a:ext cx="2816889" cy="24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60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1948" y="3293318"/>
            <a:ext cx="7577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Proc</a:t>
            </a:r>
            <a:r>
              <a:rPr lang="en-US" sz="1200" dirty="0"/>
              <a:t> </a:t>
            </a:r>
            <a:r>
              <a:rPr lang="en-US" sz="1200" dirty="0" err="1"/>
              <a:t>Natl</a:t>
            </a:r>
            <a:r>
              <a:rPr lang="en-US" sz="1200" dirty="0"/>
              <a:t> </a:t>
            </a:r>
            <a:r>
              <a:rPr lang="en-US" sz="1200" dirty="0" err="1"/>
              <a:t>Acad</a:t>
            </a:r>
            <a:r>
              <a:rPr lang="en-US" sz="1200" dirty="0"/>
              <a:t> </a:t>
            </a:r>
            <a:r>
              <a:rPr lang="en-US" sz="1200" dirty="0" err="1"/>
              <a:t>Sci</a:t>
            </a:r>
            <a:r>
              <a:rPr lang="en-US" sz="1200" dirty="0"/>
              <a:t> U S A. 2008 Oct 21;105(42):16224-9. </a:t>
            </a:r>
            <a:r>
              <a:rPr lang="en-US" sz="1200" dirty="0" err="1"/>
              <a:t>doi</a:t>
            </a:r>
            <a:r>
              <a:rPr lang="en-US" sz="1200" dirty="0"/>
              <a:t>: 10.1073/pnas.0808041105. </a:t>
            </a:r>
            <a:r>
              <a:rPr lang="en-US" sz="1200" dirty="0" err="1"/>
              <a:t>Epub</a:t>
            </a:r>
            <a:r>
              <a:rPr lang="en-US" sz="1200" dirty="0"/>
              <a:t> 2008 Oct 13.</a:t>
            </a:r>
          </a:p>
          <a:p>
            <a:r>
              <a:rPr lang="en-US" sz="1200" dirty="0"/>
              <a:t>Integrated analysis of homozygous deletions, focal amplifications, and sequence alterations in breast and colorectal cancers.</a:t>
            </a:r>
          </a:p>
          <a:p>
            <a:r>
              <a:rPr lang="en-US" sz="1200" dirty="0"/>
              <a:t>Leary RJ1, Lin JC, Cummins J, Boca S, Wood LD, Parsons DW, Jones S, </a:t>
            </a:r>
            <a:r>
              <a:rPr lang="en-US" sz="1200" dirty="0" err="1"/>
              <a:t>Sjöblom</a:t>
            </a:r>
            <a:r>
              <a:rPr lang="en-US" sz="1200" dirty="0"/>
              <a:t> T, Park BH, Parsons R, Willis J, Dawson D, </a:t>
            </a:r>
            <a:r>
              <a:rPr lang="en-US" sz="1200" dirty="0" err="1"/>
              <a:t>Willson</a:t>
            </a:r>
            <a:r>
              <a:rPr lang="en-US" sz="1200" dirty="0"/>
              <a:t> JK, </a:t>
            </a:r>
            <a:r>
              <a:rPr lang="en-US" sz="1200" dirty="0" err="1"/>
              <a:t>Nikolskaya</a:t>
            </a:r>
            <a:r>
              <a:rPr lang="en-US" sz="1200" dirty="0"/>
              <a:t> T, </a:t>
            </a:r>
            <a:r>
              <a:rPr lang="en-US" sz="1200" dirty="0" err="1"/>
              <a:t>Nikolsky</a:t>
            </a:r>
            <a:r>
              <a:rPr lang="en-US" sz="1200" dirty="0"/>
              <a:t> Y, </a:t>
            </a:r>
            <a:r>
              <a:rPr lang="en-US" sz="1200" dirty="0" err="1"/>
              <a:t>Kopelovich</a:t>
            </a:r>
            <a:r>
              <a:rPr lang="en-US" sz="1200" dirty="0"/>
              <a:t> L, Papadopoulos N, </a:t>
            </a:r>
            <a:r>
              <a:rPr lang="en-US" sz="1200" dirty="0" err="1"/>
              <a:t>Pennacchio</a:t>
            </a:r>
            <a:r>
              <a:rPr lang="en-US" sz="1200" dirty="0"/>
              <a:t> LA, Wang TL, Markowitz SD, </a:t>
            </a:r>
            <a:r>
              <a:rPr lang="en-US" sz="1200" dirty="0" err="1"/>
              <a:t>Parmigiani</a:t>
            </a:r>
            <a:r>
              <a:rPr lang="en-US" sz="1200" dirty="0"/>
              <a:t> G, </a:t>
            </a:r>
            <a:r>
              <a:rPr lang="en-US" sz="1200" dirty="0" err="1"/>
              <a:t>Kinzler</a:t>
            </a:r>
            <a:r>
              <a:rPr lang="en-US" sz="1200" dirty="0"/>
              <a:t> KW, Vogelstein B, </a:t>
            </a:r>
            <a:r>
              <a:rPr lang="en-US" sz="1200" dirty="0" err="1"/>
              <a:t>Velculescu</a:t>
            </a:r>
            <a:r>
              <a:rPr lang="en-US" sz="1200" dirty="0"/>
              <a:t> VE.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1948" y="4503407"/>
            <a:ext cx="7705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 integrated genomic analysis of human </a:t>
            </a:r>
            <a:r>
              <a:rPr lang="en-US" sz="1200" dirty="0" err="1"/>
              <a:t>glioblastoma</a:t>
            </a:r>
            <a:r>
              <a:rPr lang="en-US" sz="1200" dirty="0"/>
              <a:t> </a:t>
            </a:r>
            <a:r>
              <a:rPr lang="en-US" sz="1200" dirty="0" err="1"/>
              <a:t>multiforme</a:t>
            </a:r>
            <a:r>
              <a:rPr lang="en-US" sz="1200" dirty="0"/>
              <a:t>.</a:t>
            </a:r>
          </a:p>
          <a:p>
            <a:r>
              <a:rPr lang="en-US" sz="1200" dirty="0"/>
              <a:t>Parsons DW, Jones S, Zhang X, Lin JC, Leary RJ, </a:t>
            </a:r>
            <a:r>
              <a:rPr lang="en-US" sz="1200" dirty="0" err="1"/>
              <a:t>Angenendt</a:t>
            </a:r>
            <a:r>
              <a:rPr lang="en-US" sz="1200" dirty="0"/>
              <a:t> P, </a:t>
            </a:r>
            <a:r>
              <a:rPr lang="en-US" sz="1200" dirty="0" err="1"/>
              <a:t>Mankoo</a:t>
            </a:r>
            <a:r>
              <a:rPr lang="en-US" sz="1200" dirty="0"/>
              <a:t> P, Carter H, </a:t>
            </a:r>
            <a:r>
              <a:rPr lang="en-US" sz="1200" dirty="0" err="1"/>
              <a:t>Siu</a:t>
            </a:r>
            <a:r>
              <a:rPr lang="en-US" sz="1200" dirty="0"/>
              <a:t> IM, Gallia GL, </a:t>
            </a:r>
            <a:r>
              <a:rPr lang="en-US" sz="1200" dirty="0" err="1"/>
              <a:t>Olivi</a:t>
            </a:r>
            <a:r>
              <a:rPr lang="en-US" sz="1200" dirty="0"/>
              <a:t> A, </a:t>
            </a:r>
            <a:r>
              <a:rPr lang="en-US" sz="1200" dirty="0" err="1"/>
              <a:t>McLendon</a:t>
            </a:r>
            <a:r>
              <a:rPr lang="en-US" sz="1200" dirty="0"/>
              <a:t> R, </a:t>
            </a:r>
            <a:r>
              <a:rPr lang="en-US" sz="1200" dirty="0" err="1"/>
              <a:t>Rasheed</a:t>
            </a:r>
            <a:r>
              <a:rPr lang="en-US" sz="1200" dirty="0"/>
              <a:t> BA, </a:t>
            </a:r>
            <a:r>
              <a:rPr lang="en-US" sz="1200" dirty="0" err="1"/>
              <a:t>Keir</a:t>
            </a:r>
            <a:r>
              <a:rPr lang="en-US" sz="1200" dirty="0"/>
              <a:t> S, </a:t>
            </a:r>
            <a:r>
              <a:rPr lang="en-US" sz="1200" dirty="0" err="1"/>
              <a:t>Nikolskaya</a:t>
            </a:r>
            <a:r>
              <a:rPr lang="en-US" sz="1200" dirty="0"/>
              <a:t> T, </a:t>
            </a:r>
            <a:r>
              <a:rPr lang="en-US" sz="1200" dirty="0" err="1"/>
              <a:t>Nikolsky</a:t>
            </a:r>
            <a:r>
              <a:rPr lang="en-US" sz="1200" dirty="0"/>
              <a:t> Y, </a:t>
            </a:r>
            <a:r>
              <a:rPr lang="en-US" sz="1200" dirty="0" err="1"/>
              <a:t>Busam</a:t>
            </a:r>
            <a:r>
              <a:rPr lang="en-US" sz="1200" dirty="0"/>
              <a:t> DA, </a:t>
            </a:r>
            <a:r>
              <a:rPr lang="en-US" sz="1200" dirty="0" err="1"/>
              <a:t>Tekleab</a:t>
            </a:r>
            <a:r>
              <a:rPr lang="en-US" sz="1200" dirty="0"/>
              <a:t> H, Diaz LA </a:t>
            </a:r>
            <a:r>
              <a:rPr lang="en-US" sz="1200" dirty="0" err="1"/>
              <a:t>Jr</a:t>
            </a:r>
            <a:r>
              <a:rPr lang="en-US" sz="1200" dirty="0"/>
              <a:t>, </a:t>
            </a:r>
            <a:r>
              <a:rPr lang="en-US" sz="1200" dirty="0" err="1"/>
              <a:t>Hartigan</a:t>
            </a:r>
            <a:r>
              <a:rPr lang="en-US" sz="1200" dirty="0"/>
              <a:t> J, Smith DR, </a:t>
            </a:r>
            <a:r>
              <a:rPr lang="en-US" sz="1200" dirty="0" err="1"/>
              <a:t>Strausberg</a:t>
            </a:r>
            <a:r>
              <a:rPr lang="en-US" sz="1200" dirty="0"/>
              <a:t> RL, Marie SK, </a:t>
            </a:r>
            <a:r>
              <a:rPr lang="en-US" sz="1200" dirty="0" err="1"/>
              <a:t>Shinjo</a:t>
            </a:r>
            <a:r>
              <a:rPr lang="en-US" sz="1200" dirty="0"/>
              <a:t> SM, Yan H, Riggins GJ, </a:t>
            </a:r>
            <a:r>
              <a:rPr lang="en-US" sz="1200" dirty="0" err="1"/>
              <a:t>Bigner</a:t>
            </a:r>
            <a:r>
              <a:rPr lang="en-US" sz="1200" dirty="0"/>
              <a:t> DD, </a:t>
            </a:r>
            <a:r>
              <a:rPr lang="en-US" sz="1200" dirty="0" err="1"/>
              <a:t>Karchin</a:t>
            </a:r>
            <a:r>
              <a:rPr lang="en-US" sz="1200" dirty="0"/>
              <a:t> R, Papadopoulos N, </a:t>
            </a:r>
            <a:r>
              <a:rPr lang="en-US" sz="1200" dirty="0" err="1"/>
              <a:t>Parmigiani</a:t>
            </a:r>
            <a:r>
              <a:rPr lang="en-US" sz="1200" dirty="0"/>
              <a:t> G, Vogelstein B, </a:t>
            </a:r>
            <a:r>
              <a:rPr lang="en-US" sz="1200" dirty="0" err="1"/>
              <a:t>Velculescu</a:t>
            </a:r>
            <a:r>
              <a:rPr lang="en-US" sz="1200" dirty="0"/>
              <a:t> VE, </a:t>
            </a:r>
            <a:r>
              <a:rPr lang="en-US" sz="1200" dirty="0" err="1"/>
              <a:t>Kinzler</a:t>
            </a:r>
            <a:r>
              <a:rPr lang="en-US" sz="1200" dirty="0"/>
              <a:t> KW.</a:t>
            </a:r>
          </a:p>
          <a:p>
            <a:r>
              <a:rPr lang="en-US" sz="1200" dirty="0"/>
              <a:t>Science. 2008 Sep 26;321(5897):1807-12. </a:t>
            </a:r>
            <a:r>
              <a:rPr lang="en-US" sz="1200" dirty="0" err="1"/>
              <a:t>doi</a:t>
            </a:r>
            <a:r>
              <a:rPr lang="en-US" sz="1200" dirty="0"/>
              <a:t>: 10.1126/science.116438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858481" y="5795815"/>
            <a:ext cx="7705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Transcriptional regulation of basic fibroblast growth factor gene by p53 in human </a:t>
            </a:r>
            <a:r>
              <a:rPr lang="en-US" sz="1200" dirty="0" err="1"/>
              <a:t>glioblastoma</a:t>
            </a:r>
            <a:r>
              <a:rPr lang="en-US" sz="1200" dirty="0"/>
              <a:t> and hepatocellular carcinoma cells.</a:t>
            </a:r>
          </a:p>
          <a:p>
            <a:r>
              <a:rPr lang="en-US" sz="1200" dirty="0" err="1"/>
              <a:t>Ueba</a:t>
            </a:r>
            <a:r>
              <a:rPr lang="en-US" sz="1200" dirty="0"/>
              <a:t> T, </a:t>
            </a:r>
            <a:r>
              <a:rPr lang="en-US" sz="1200" dirty="0" err="1"/>
              <a:t>Nosaka</a:t>
            </a:r>
            <a:r>
              <a:rPr lang="en-US" sz="1200" dirty="0"/>
              <a:t> T, Takahashi JA, Shibata F, </a:t>
            </a:r>
            <a:r>
              <a:rPr lang="en-US" sz="1200" dirty="0" err="1"/>
              <a:t>Florkiewicz</a:t>
            </a:r>
            <a:r>
              <a:rPr lang="en-US" sz="1200" dirty="0"/>
              <a:t> RZ, Vogelstein B, </a:t>
            </a:r>
            <a:r>
              <a:rPr lang="en-US" sz="1200" dirty="0" err="1"/>
              <a:t>Oda</a:t>
            </a:r>
            <a:r>
              <a:rPr lang="en-US" sz="1200" dirty="0"/>
              <a:t> Y, Kikuchi H, </a:t>
            </a:r>
            <a:r>
              <a:rPr lang="en-US" sz="1200" dirty="0" err="1"/>
              <a:t>Hatanaka</a:t>
            </a:r>
            <a:r>
              <a:rPr lang="en-US" sz="1200" dirty="0"/>
              <a:t> M.</a:t>
            </a:r>
          </a:p>
          <a:p>
            <a:r>
              <a:rPr lang="en-US" sz="1200" dirty="0" err="1"/>
              <a:t>Proc</a:t>
            </a:r>
            <a:r>
              <a:rPr lang="en-US" sz="1200" dirty="0"/>
              <a:t> </a:t>
            </a:r>
            <a:r>
              <a:rPr lang="en-US" sz="1200" dirty="0" err="1"/>
              <a:t>Natl</a:t>
            </a:r>
            <a:r>
              <a:rPr lang="en-US" sz="1200" dirty="0"/>
              <a:t> </a:t>
            </a:r>
            <a:r>
              <a:rPr lang="en-US" sz="1200" dirty="0" err="1"/>
              <a:t>Acad</a:t>
            </a:r>
            <a:r>
              <a:rPr lang="en-US" sz="1200" dirty="0"/>
              <a:t> </a:t>
            </a:r>
            <a:r>
              <a:rPr lang="en-US" sz="1200" dirty="0" err="1"/>
              <a:t>Sci</a:t>
            </a:r>
            <a:r>
              <a:rPr lang="en-US" sz="1200" dirty="0"/>
              <a:t> U S A. 1994 Sep 13;91(19):9009-13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914" y="1114503"/>
            <a:ext cx="2708088" cy="1840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314" y="1049626"/>
            <a:ext cx="2540064" cy="190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09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258" y="530208"/>
            <a:ext cx="3385501" cy="19115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4969" y="530208"/>
            <a:ext cx="2548675" cy="1911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359" y="2951974"/>
            <a:ext cx="5159635" cy="29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2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81" y="1624806"/>
            <a:ext cx="5635587" cy="46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6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4668" y="1878833"/>
            <a:ext cx="3886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 of the universe E</a:t>
            </a:r>
            <a:r>
              <a:rPr lang="en-US" sz="3600" baseline="30000" dirty="0" smtClean="0"/>
              <a:t>U</a:t>
            </a:r>
            <a:endParaRPr lang="en-US" sz="36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734668" y="2857033"/>
            <a:ext cx="4162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Energy of the Stars E</a:t>
            </a:r>
            <a:r>
              <a:rPr lang="en-US" sz="3600" baseline="30000" dirty="0" smtClean="0"/>
              <a:t>S</a:t>
            </a:r>
            <a:endParaRPr lang="en-US" sz="3600" baseline="30000" dirty="0"/>
          </a:p>
        </p:txBody>
      </p:sp>
      <p:sp>
        <p:nvSpPr>
          <p:cNvPr id="5" name="TextBox 4"/>
          <p:cNvSpPr txBox="1"/>
          <p:nvPr/>
        </p:nvSpPr>
        <p:spPr>
          <a:xfrm>
            <a:off x="808135" y="3768161"/>
            <a:ext cx="2022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E</a:t>
            </a:r>
            <a:r>
              <a:rPr lang="en-US" sz="3600" baseline="30000" dirty="0" smtClean="0"/>
              <a:t>S + </a:t>
            </a:r>
            <a:r>
              <a:rPr lang="en-US" sz="3600" dirty="0" smtClean="0"/>
              <a:t>? = E</a:t>
            </a:r>
            <a:r>
              <a:rPr lang="en-US" sz="3600" baseline="30000" dirty="0" smtClean="0"/>
              <a:t>U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808135" y="5237639"/>
            <a:ext cx="307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Energy E</a:t>
            </a:r>
            <a:r>
              <a:rPr lang="en-US" sz="3600" baseline="30000" dirty="0" smtClean="0"/>
              <a:t>D</a:t>
            </a:r>
            <a:endParaRPr lang="en-US" sz="3600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04146" y="1878833"/>
            <a:ext cx="3745115" cy="28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99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967798"/>
            <a:ext cx="5791200" cy="4610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4807" y="2288187"/>
            <a:ext cx="77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E</a:t>
            </a:r>
            <a:r>
              <a:rPr lang="en-US" sz="3600" baseline="30000" dirty="0" smtClean="0">
                <a:solidFill>
                  <a:srgbClr val="FFFFFF"/>
                </a:solidFill>
              </a:rPr>
              <a:t>D</a:t>
            </a:r>
            <a:endParaRPr lang="en-US" sz="3600" baseline="30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3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Big Dogs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92" y="2351162"/>
            <a:ext cx="2706188" cy="3761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782" y="1647309"/>
            <a:ext cx="1818707" cy="1931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210" y="1647309"/>
            <a:ext cx="1402022" cy="1931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9010"/>
          <a:stretch/>
        </p:blipFill>
        <p:spPr>
          <a:xfrm>
            <a:off x="2436214" y="4125034"/>
            <a:ext cx="1771456" cy="22538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9527" y="3579229"/>
            <a:ext cx="2065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Otto Warburg Ph.D.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47517" y="3549704"/>
            <a:ext cx="203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Peter Petersen Ph.D.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72520" y="6378874"/>
            <a:ext cx="2296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</a:t>
            </a:r>
            <a:r>
              <a:rPr lang="en-US" dirty="0" err="1" smtClean="0"/>
              <a:t>Seyfried</a:t>
            </a:r>
            <a:r>
              <a:rPr lang="en-US" dirty="0" smtClean="0"/>
              <a:t>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22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788" y="340082"/>
            <a:ext cx="3809782" cy="60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99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Paradigm shift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3634" y="603443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FASEB J. 2016 Apr;30(4):1377-9. </a:t>
            </a:r>
            <a:r>
              <a:rPr lang="nb-NO" sz="1200" dirty="0" err="1"/>
              <a:t>doi</a:t>
            </a:r>
            <a:r>
              <a:rPr lang="nb-NO" sz="1200" dirty="0"/>
              <a:t>: 10.1096/fj.16-0401ufm.</a:t>
            </a:r>
          </a:p>
          <a:p>
            <a:r>
              <a:rPr lang="nb-NO" sz="1200" dirty="0" err="1"/>
              <a:t>Fueling</a:t>
            </a:r>
            <a:r>
              <a:rPr lang="nb-NO" sz="1200" dirty="0"/>
              <a:t> Cancer: </a:t>
            </a:r>
            <a:r>
              <a:rPr lang="nb-NO" sz="1200" dirty="0" err="1"/>
              <a:t>Glucose</a:t>
            </a:r>
            <a:r>
              <a:rPr lang="nb-NO" sz="1200" dirty="0" smtClean="0"/>
              <a:t>,  </a:t>
            </a:r>
            <a:r>
              <a:rPr lang="nb-NO" sz="1200" dirty="0" err="1"/>
              <a:t>Again</a:t>
            </a:r>
            <a:r>
              <a:rPr lang="nb-NO" sz="1200" dirty="0"/>
              <a:t>.</a:t>
            </a:r>
          </a:p>
          <a:p>
            <a:r>
              <a:rPr lang="nb-NO" sz="1200" dirty="0" err="1"/>
              <a:t>Pederson</a:t>
            </a:r>
            <a:r>
              <a:rPr lang="nb-NO" sz="1200" dirty="0"/>
              <a:t> T.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333634" y="4372445"/>
            <a:ext cx="6359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 Vitro Cellular &amp; Developmental Biology</a:t>
            </a:r>
          </a:p>
          <a:p>
            <a:r>
              <a:rPr lang="en-US" sz="1200" dirty="0"/>
              <a:t>September 1987, Volume 23, Issue 9, </a:t>
            </a:r>
            <a:r>
              <a:rPr lang="en-US" sz="1200" dirty="0" err="1"/>
              <a:t>pp</a:t>
            </a:r>
            <a:r>
              <a:rPr lang="en-US" sz="1200" dirty="0"/>
              <a:t> 627–632</a:t>
            </a:r>
          </a:p>
          <a:p>
            <a:r>
              <a:rPr lang="en-US" sz="1200" dirty="0"/>
              <a:t>Cytoplasmic suppression of malignancy</a:t>
            </a:r>
          </a:p>
          <a:p>
            <a:r>
              <a:rPr lang="en-US" sz="1200" dirty="0" smtClean="0"/>
              <a:t>Barbara </a:t>
            </a:r>
            <a:r>
              <a:rPr lang="en-US" sz="1200" dirty="0"/>
              <a:t>A. </a:t>
            </a:r>
            <a:r>
              <a:rPr lang="en-US" sz="1200" dirty="0" smtClean="0"/>
              <a:t>Israel,  Warren </a:t>
            </a:r>
            <a:r>
              <a:rPr lang="en-US" sz="1200" dirty="0"/>
              <a:t>I. Schaeffer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3634" y="5203442"/>
            <a:ext cx="4782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Cancer Research</a:t>
            </a:r>
          </a:p>
          <a:p>
            <a:r>
              <a:rPr lang="en-US" sz="1200" dirty="0" smtClean="0"/>
              <a:t>Cytoplasmic </a:t>
            </a:r>
            <a:r>
              <a:rPr lang="en-US" sz="1200" dirty="0"/>
              <a:t>Suppression of </a:t>
            </a:r>
            <a:r>
              <a:rPr lang="en-US" sz="1200" dirty="0" err="1"/>
              <a:t>Tumorigenicity</a:t>
            </a:r>
            <a:r>
              <a:rPr lang="en-US" sz="1200" dirty="0"/>
              <a:t> in Reconstructed Mouse </a:t>
            </a:r>
            <a:r>
              <a:rPr lang="en-US" sz="1200" dirty="0" smtClean="0"/>
              <a:t>Cells</a:t>
            </a:r>
            <a:endParaRPr lang="en-US" sz="1200" dirty="0"/>
          </a:p>
          <a:p>
            <a:r>
              <a:rPr lang="en-US" sz="1200" dirty="0"/>
              <a:t>Jerry W. Shay and Harold </a:t>
            </a:r>
            <a:r>
              <a:rPr lang="en-US" sz="1200" dirty="0" err="1"/>
              <a:t>Werbin</a:t>
            </a:r>
            <a:endParaRPr lang="en-US" sz="1200" dirty="0"/>
          </a:p>
          <a:p>
            <a:r>
              <a:rPr lang="en-US" sz="1200" dirty="0"/>
              <a:t>Published 15 February 1988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529" y="1524152"/>
            <a:ext cx="3505804" cy="2337203"/>
          </a:xfrm>
          <a:prstGeom prst="rect">
            <a:avLst/>
          </a:prstGeom>
        </p:spPr>
      </p:pic>
      <p:pic>
        <p:nvPicPr>
          <p:cNvPr id="7" name="Picture 6" descr="carcinogen-304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29" y="1524152"/>
            <a:ext cx="2337984" cy="2337984"/>
          </a:xfrm>
          <a:prstGeom prst="rect">
            <a:avLst/>
          </a:prstGeom>
        </p:spPr>
      </p:pic>
      <p:pic>
        <p:nvPicPr>
          <p:cNvPr id="8" name="Picture 7" descr="biobook_cells_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8" t="30367" r="-3150"/>
          <a:stretch/>
        </p:blipFill>
        <p:spPr>
          <a:xfrm>
            <a:off x="6283559" y="4087728"/>
            <a:ext cx="2248964" cy="22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86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463439" y="2641326"/>
            <a:ext cx="2287966" cy="157817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Mitochondrial Discrepancy</a:t>
            </a:r>
            <a:endParaRPr lang="en-US" b="1" dirty="0"/>
          </a:p>
        </p:txBody>
      </p:sp>
      <p:sp>
        <p:nvSpPr>
          <p:cNvPr id="6" name="Process 5"/>
          <p:cNvSpPr/>
          <p:nvPr/>
        </p:nvSpPr>
        <p:spPr>
          <a:xfrm>
            <a:off x="860612" y="1191528"/>
            <a:ext cx="1568824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Cardiovascular</a:t>
            </a:r>
            <a:endParaRPr lang="en-US" dirty="0"/>
          </a:p>
        </p:txBody>
      </p:sp>
      <p:sp>
        <p:nvSpPr>
          <p:cNvPr id="7" name="Process 6"/>
          <p:cNvSpPr/>
          <p:nvPr/>
        </p:nvSpPr>
        <p:spPr>
          <a:xfrm>
            <a:off x="3846733" y="841664"/>
            <a:ext cx="1563795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Autoimmune</a:t>
            </a:r>
            <a:endParaRPr lang="en-US" dirty="0"/>
          </a:p>
        </p:txBody>
      </p:sp>
      <p:sp>
        <p:nvSpPr>
          <p:cNvPr id="8" name="Process 7"/>
          <p:cNvSpPr/>
          <p:nvPr/>
        </p:nvSpPr>
        <p:spPr>
          <a:xfrm>
            <a:off x="860612" y="2641326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Respiratory</a:t>
            </a:r>
            <a:endParaRPr lang="en-US" dirty="0"/>
          </a:p>
        </p:txBody>
      </p:sp>
      <p:sp>
        <p:nvSpPr>
          <p:cNvPr id="9" name="Process 8"/>
          <p:cNvSpPr/>
          <p:nvPr/>
        </p:nvSpPr>
        <p:spPr>
          <a:xfrm>
            <a:off x="860612" y="4214455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Digestive</a:t>
            </a:r>
            <a:endParaRPr lang="en-US" dirty="0"/>
          </a:p>
        </p:txBody>
      </p:sp>
      <p:sp>
        <p:nvSpPr>
          <p:cNvPr id="10" name="Process 9"/>
          <p:cNvSpPr/>
          <p:nvPr/>
        </p:nvSpPr>
        <p:spPr>
          <a:xfrm>
            <a:off x="1782104" y="5285074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Renal</a:t>
            </a:r>
            <a:endParaRPr lang="en-US" dirty="0"/>
          </a:p>
        </p:txBody>
      </p:sp>
      <p:sp>
        <p:nvSpPr>
          <p:cNvPr id="11" name="Process 10"/>
          <p:cNvSpPr/>
          <p:nvPr/>
        </p:nvSpPr>
        <p:spPr>
          <a:xfrm>
            <a:off x="4042103" y="5285074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Emotional</a:t>
            </a:r>
            <a:endParaRPr lang="en-US" dirty="0"/>
          </a:p>
        </p:txBody>
      </p:sp>
      <p:sp>
        <p:nvSpPr>
          <p:cNvPr id="12" name="Process 11"/>
          <p:cNvSpPr/>
          <p:nvPr/>
        </p:nvSpPr>
        <p:spPr>
          <a:xfrm>
            <a:off x="7058285" y="4214455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Neural</a:t>
            </a:r>
            <a:endParaRPr lang="en-US" dirty="0"/>
          </a:p>
        </p:txBody>
      </p:sp>
      <p:sp>
        <p:nvSpPr>
          <p:cNvPr id="13" name="Process 12"/>
          <p:cNvSpPr/>
          <p:nvPr/>
        </p:nvSpPr>
        <p:spPr>
          <a:xfrm>
            <a:off x="7058285" y="2641326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Structural</a:t>
            </a:r>
            <a:endParaRPr lang="en-US" dirty="0"/>
          </a:p>
        </p:txBody>
      </p:sp>
      <p:sp>
        <p:nvSpPr>
          <p:cNvPr id="15" name="Process 14"/>
          <p:cNvSpPr/>
          <p:nvPr/>
        </p:nvSpPr>
        <p:spPr>
          <a:xfrm>
            <a:off x="6710054" y="1191527"/>
            <a:ext cx="1238441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Telomeres</a:t>
            </a:r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3525920">
            <a:off x="2451661" y="2273246"/>
            <a:ext cx="978408" cy="2223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5616253">
            <a:off x="4175179" y="1971647"/>
            <a:ext cx="701074" cy="237264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9620798">
            <a:off x="5262201" y="2115407"/>
            <a:ext cx="978408" cy="2223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447682">
            <a:off x="5950432" y="2964725"/>
            <a:ext cx="748735" cy="216493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 rot="2271443">
            <a:off x="5733062" y="4103300"/>
            <a:ext cx="978408" cy="2223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8467235">
            <a:off x="2362721" y="3834646"/>
            <a:ext cx="978408" cy="2223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6676451">
            <a:off x="2974234" y="4491284"/>
            <a:ext cx="978408" cy="2223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3553472">
            <a:off x="4931586" y="4526148"/>
            <a:ext cx="761464" cy="1857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1160791">
            <a:off x="2324704" y="2970671"/>
            <a:ext cx="790309" cy="216526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rocess 25"/>
          <p:cNvSpPr/>
          <p:nvPr/>
        </p:nvSpPr>
        <p:spPr>
          <a:xfrm>
            <a:off x="5894830" y="5285074"/>
            <a:ext cx="1563795" cy="713747"/>
          </a:xfrm>
          <a:prstGeom prst="flowChartProcess">
            <a:avLst/>
          </a:prstGeom>
          <a:solidFill>
            <a:schemeClr val="accent5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Endocrine</a:t>
            </a:r>
            <a:endParaRPr lang="en-US" dirty="0"/>
          </a:p>
        </p:txBody>
      </p:sp>
      <p:sp>
        <p:nvSpPr>
          <p:cNvPr id="27" name="Right Arrow 26"/>
          <p:cNvSpPr/>
          <p:nvPr/>
        </p:nvSpPr>
        <p:spPr>
          <a:xfrm rot="5400000">
            <a:off x="4217392" y="4621171"/>
            <a:ext cx="761464" cy="185709"/>
          </a:xfrm>
          <a:prstGeom prst="rightArrow">
            <a:avLst/>
          </a:prstGeom>
          <a:ln w="3810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Fitness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867" y="1592655"/>
            <a:ext cx="2924066" cy="2248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620" y="1752877"/>
            <a:ext cx="2931947" cy="176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314491"/>
            <a:ext cx="3371604" cy="1685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994742" y="4237010"/>
            <a:ext cx="2889825" cy="17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1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7940"/>
            <a:ext cx="7313613" cy="955161"/>
          </a:xfrm>
        </p:spPr>
        <p:txBody>
          <a:bodyPr/>
          <a:lstStyle/>
          <a:p>
            <a:r>
              <a:rPr lang="en-US" sz="3600" dirty="0" smtClean="0"/>
              <a:t>2008-2009 Presidents Cancer Panel</a:t>
            </a:r>
            <a:endParaRPr lang="en-US" sz="3600" dirty="0"/>
          </a:p>
        </p:txBody>
      </p:sp>
      <p:pic>
        <p:nvPicPr>
          <p:cNvPr id="3" name="Picture 2" descr="pc 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06" y="1289785"/>
            <a:ext cx="4035057" cy="522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27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1823"/>
            <a:ext cx="7313613" cy="868362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Blue Ribbon Panel Report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60" y="1129579"/>
            <a:ext cx="7472353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A. Establish </a:t>
            </a:r>
            <a:r>
              <a:rPr lang="en-US" sz="2400" dirty="0"/>
              <a:t>a network for direct patient involvement in cancer </a:t>
            </a:r>
            <a:r>
              <a:rPr lang="en-US" sz="2400" dirty="0" smtClean="0"/>
              <a:t>research.</a:t>
            </a:r>
            <a:endParaRPr lang="en-US" sz="2400" dirty="0"/>
          </a:p>
          <a:p>
            <a:r>
              <a:rPr lang="en-US" sz="2400" dirty="0"/>
              <a:t>B. Create a translational network devoted exclusively to </a:t>
            </a:r>
            <a:r>
              <a:rPr lang="en-US" sz="2400" dirty="0" smtClean="0"/>
              <a:t>immunotherapy. </a:t>
            </a:r>
            <a:endParaRPr lang="en-US" sz="2400" dirty="0"/>
          </a:p>
          <a:p>
            <a:r>
              <a:rPr lang="en-US" sz="2400" dirty="0"/>
              <a:t>C. Develop ways to overcome resistance to </a:t>
            </a:r>
            <a:r>
              <a:rPr lang="en-US" sz="2400" dirty="0" smtClean="0"/>
              <a:t>therapy.</a:t>
            </a:r>
            <a:endParaRPr lang="en-US" sz="2400" dirty="0"/>
          </a:p>
          <a:p>
            <a:r>
              <a:rPr lang="en-US" sz="2400" dirty="0"/>
              <a:t>D. Build a national cancer data </a:t>
            </a:r>
            <a:r>
              <a:rPr lang="en-US" sz="2400" dirty="0" smtClean="0"/>
              <a:t>ecosystem.</a:t>
            </a:r>
            <a:endParaRPr lang="en-US" sz="2400" dirty="0"/>
          </a:p>
          <a:p>
            <a:r>
              <a:rPr lang="en-US" sz="2400" dirty="0"/>
              <a:t>E. Intensify research on the major drivers of childhood </a:t>
            </a:r>
            <a:r>
              <a:rPr lang="en-US" sz="2400" dirty="0" smtClean="0"/>
              <a:t>cancers.</a:t>
            </a:r>
            <a:endParaRPr lang="en-US" sz="2400" dirty="0"/>
          </a:p>
          <a:p>
            <a:r>
              <a:rPr lang="en-US" sz="2400" dirty="0"/>
              <a:t>F. Minimize cancer treatment’s debilitating side </a:t>
            </a:r>
            <a:r>
              <a:rPr lang="en-US" sz="2400" dirty="0" smtClean="0"/>
              <a:t>effects.</a:t>
            </a:r>
            <a:endParaRPr lang="en-US" sz="2400" dirty="0"/>
          </a:p>
          <a:p>
            <a:r>
              <a:rPr lang="en-US" sz="2400" dirty="0"/>
              <a:t>G. Expand use of proven prevention and early detection </a:t>
            </a:r>
            <a:r>
              <a:rPr lang="en-US" sz="2400" dirty="0" smtClean="0"/>
              <a:t>strategies.</a:t>
            </a:r>
            <a:endParaRPr lang="en-US" sz="2400" dirty="0"/>
          </a:p>
          <a:p>
            <a:r>
              <a:rPr lang="en-US" sz="2400" dirty="0"/>
              <a:t>H. Mine past patient data to predict future patient </a:t>
            </a:r>
            <a:r>
              <a:rPr lang="en-US" sz="2400" dirty="0" smtClean="0"/>
              <a:t>outcomes.</a:t>
            </a:r>
            <a:endParaRPr lang="en-US" sz="2400" dirty="0"/>
          </a:p>
          <a:p>
            <a:r>
              <a:rPr lang="en-US" sz="2400" dirty="0"/>
              <a:t>I. Develop a 3D cancer </a:t>
            </a:r>
            <a:r>
              <a:rPr lang="en-US" sz="2400" dirty="0" smtClean="0"/>
              <a:t>atlas.</a:t>
            </a:r>
            <a:endParaRPr lang="en-US" sz="2400" dirty="0"/>
          </a:p>
          <a:p>
            <a:r>
              <a:rPr lang="en-US" sz="2400" dirty="0"/>
              <a:t>J. Develop new cancer </a:t>
            </a:r>
            <a:r>
              <a:rPr lang="en-US" sz="2400" dirty="0" smtClean="0"/>
              <a:t>technologies.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9115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</a:t>
            </a:r>
            <a:r>
              <a:rPr lang="en-US" dirty="0"/>
              <a:t>D</a:t>
            </a:r>
            <a:r>
              <a:rPr lang="en-US" dirty="0" smtClean="0"/>
              <a:t>ecline</a:t>
            </a:r>
            <a:endParaRPr lang="en-US" dirty="0"/>
          </a:p>
        </p:txBody>
      </p:sp>
      <p:pic>
        <p:nvPicPr>
          <p:cNvPr id="21" name="Picture 20" descr="Screen Shot 2016-12-16 at 9.47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4" t="2108" r="1003" b="2120"/>
          <a:stretch/>
        </p:blipFill>
        <p:spPr>
          <a:xfrm>
            <a:off x="1962615" y="1479974"/>
            <a:ext cx="5227679" cy="34488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94141" y="5409846"/>
            <a:ext cx="2192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10 % per decade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456050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Math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02387" y="2068716"/>
            <a:ext cx="471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C</a:t>
            </a:r>
            <a:r>
              <a:rPr lang="is-IS" sz="1200" dirty="0"/>
              <a:t>6</a:t>
            </a:r>
            <a:r>
              <a:rPr lang="is-IS" dirty="0"/>
              <a:t>H</a:t>
            </a:r>
            <a:r>
              <a:rPr lang="is-IS" sz="1200" dirty="0"/>
              <a:t>12</a:t>
            </a:r>
            <a:r>
              <a:rPr lang="is-IS" dirty="0"/>
              <a:t>O</a:t>
            </a:r>
            <a:r>
              <a:rPr lang="is-IS" sz="1200" dirty="0"/>
              <a:t>6</a:t>
            </a:r>
            <a:r>
              <a:rPr lang="is-IS" dirty="0"/>
              <a:t> </a:t>
            </a:r>
            <a:r>
              <a:rPr lang="is-IS" dirty="0" smtClean="0"/>
              <a:t> </a:t>
            </a:r>
            <a:r>
              <a:rPr lang="is-IS" dirty="0"/>
              <a:t>+ 6 O</a:t>
            </a:r>
            <a:r>
              <a:rPr lang="is-IS" sz="1200" dirty="0"/>
              <a:t>2</a:t>
            </a:r>
            <a:r>
              <a:rPr lang="is-IS" dirty="0"/>
              <a:t> </a:t>
            </a:r>
            <a:r>
              <a:rPr lang="is-IS" dirty="0" smtClean="0"/>
              <a:t> &gt;&gt; </a:t>
            </a:r>
            <a:r>
              <a:rPr lang="is-IS" dirty="0"/>
              <a:t>6 CO</a:t>
            </a:r>
            <a:r>
              <a:rPr lang="is-IS" sz="1200" dirty="0"/>
              <a:t>2</a:t>
            </a:r>
            <a:r>
              <a:rPr lang="is-IS" dirty="0"/>
              <a:t> </a:t>
            </a:r>
            <a:r>
              <a:rPr lang="is-IS" dirty="0" smtClean="0"/>
              <a:t> </a:t>
            </a:r>
            <a:r>
              <a:rPr lang="is-IS" dirty="0"/>
              <a:t>+ 6 </a:t>
            </a:r>
            <a:r>
              <a:rPr lang="is-IS" dirty="0" smtClean="0"/>
              <a:t>H</a:t>
            </a:r>
            <a:r>
              <a:rPr lang="is-IS" sz="1200" dirty="0" smtClean="0"/>
              <a:t>2</a:t>
            </a:r>
            <a:r>
              <a:rPr lang="is-IS" dirty="0" smtClean="0"/>
              <a:t>O + 38 ATP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15912" y="2887867"/>
            <a:ext cx="530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dirty="0" smtClean="0"/>
              <a:t>C</a:t>
            </a:r>
            <a:r>
              <a:rPr lang="is-IS" sz="1200" dirty="0" smtClean="0"/>
              <a:t>6</a:t>
            </a:r>
            <a:r>
              <a:rPr lang="is-IS" dirty="0" smtClean="0"/>
              <a:t>H</a:t>
            </a:r>
            <a:r>
              <a:rPr lang="is-IS" sz="1200" dirty="0" smtClean="0"/>
              <a:t>12</a:t>
            </a:r>
            <a:r>
              <a:rPr lang="is-IS" dirty="0" smtClean="0"/>
              <a:t>O</a:t>
            </a:r>
            <a:r>
              <a:rPr lang="is-IS" sz="1200" dirty="0" smtClean="0"/>
              <a:t>6 </a:t>
            </a:r>
            <a:r>
              <a:rPr lang="en-US" dirty="0" smtClean="0"/>
              <a:t>+ 2 ADP &gt;&gt; 2 H+ 2 H</a:t>
            </a:r>
            <a:r>
              <a:rPr lang="en-US" sz="1200" dirty="0" smtClean="0"/>
              <a:t>2</a:t>
            </a:r>
            <a:r>
              <a:rPr lang="en-US" dirty="0" smtClean="0"/>
              <a:t>O + 2 ATP + lactic acid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04310" y="2425373"/>
            <a:ext cx="793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(Glucose)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117835" y="3246703"/>
            <a:ext cx="793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(Glucose)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2015912" y="3753186"/>
            <a:ext cx="6313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sz="1200" dirty="0" smtClean="0"/>
              <a:t>16</a:t>
            </a:r>
            <a:r>
              <a:rPr lang="en-US" dirty="0" smtClean="0"/>
              <a:t>H</a:t>
            </a:r>
            <a:r>
              <a:rPr lang="en-US" sz="1200" dirty="0" smtClean="0"/>
              <a:t>32</a:t>
            </a:r>
            <a:r>
              <a:rPr lang="en-US" dirty="0" smtClean="0"/>
              <a:t>O</a:t>
            </a:r>
            <a:r>
              <a:rPr lang="en-US" sz="1200" dirty="0" smtClean="0"/>
              <a:t>2 + </a:t>
            </a:r>
            <a:r>
              <a:rPr lang="en-US" dirty="0" smtClean="0"/>
              <a:t>23 O</a:t>
            </a:r>
            <a:r>
              <a:rPr lang="en-US" sz="1200" dirty="0" smtClean="0"/>
              <a:t>2 </a:t>
            </a:r>
            <a:r>
              <a:rPr lang="en-US" dirty="0" smtClean="0"/>
              <a:t>&gt;&gt; 16 CO</a:t>
            </a:r>
            <a:r>
              <a:rPr lang="en-US" sz="1200" dirty="0" smtClean="0"/>
              <a:t>2</a:t>
            </a:r>
            <a:r>
              <a:rPr lang="en-US" dirty="0" smtClean="0"/>
              <a:t> + 16 H</a:t>
            </a:r>
            <a:r>
              <a:rPr lang="en-US" sz="1200" dirty="0" smtClean="0"/>
              <a:t>2</a:t>
            </a:r>
            <a:r>
              <a:rPr lang="en-US" dirty="0" smtClean="0"/>
              <a:t>O + 129 ATP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117835" y="4122518"/>
            <a:ext cx="78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Fatty acid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2002387" y="4990245"/>
            <a:ext cx="2118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RER = V(CO</a:t>
            </a:r>
            <a:r>
              <a:rPr lang="en-US" sz="1200" dirty="0" smtClean="0"/>
              <a:t>2)</a:t>
            </a:r>
            <a:r>
              <a:rPr lang="en-US" dirty="0" smtClean="0"/>
              <a:t>/V(O</a:t>
            </a:r>
            <a:r>
              <a:rPr lang="en-US" sz="1400" dirty="0" smtClean="0"/>
              <a:t>2)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7182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68300"/>
            <a:ext cx="5943600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894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Stages of Decline</a:t>
            </a:r>
            <a:endParaRPr lang="en-US" dirty="0"/>
          </a:p>
        </p:txBody>
      </p:sp>
      <p:sp>
        <p:nvSpPr>
          <p:cNvPr id="5" name="Process 4"/>
          <p:cNvSpPr/>
          <p:nvPr/>
        </p:nvSpPr>
        <p:spPr>
          <a:xfrm>
            <a:off x="1910139" y="3663198"/>
            <a:ext cx="1049527" cy="2099254"/>
          </a:xfrm>
          <a:prstGeom prst="flowChartProcess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Process 5"/>
          <p:cNvSpPr/>
          <p:nvPr/>
        </p:nvSpPr>
        <p:spPr>
          <a:xfrm>
            <a:off x="1910139" y="2739526"/>
            <a:ext cx="1049527" cy="923672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Process 6"/>
          <p:cNvSpPr/>
          <p:nvPr/>
        </p:nvSpPr>
        <p:spPr>
          <a:xfrm>
            <a:off x="1910139" y="2387695"/>
            <a:ext cx="1049527" cy="362326"/>
          </a:xfrm>
          <a:prstGeom prst="flowChartProcess">
            <a:avLst/>
          </a:prstGeom>
          <a:solidFill>
            <a:srgbClr val="5FF5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Anaerobic</a:t>
            </a:r>
            <a:endParaRPr lang="en-US" dirty="0"/>
          </a:p>
        </p:txBody>
      </p:sp>
      <p:sp>
        <p:nvSpPr>
          <p:cNvPr id="8" name="Process 7"/>
          <p:cNvSpPr/>
          <p:nvPr/>
        </p:nvSpPr>
        <p:spPr>
          <a:xfrm>
            <a:off x="5074679" y="4586868"/>
            <a:ext cx="1049527" cy="1175584"/>
          </a:xfrm>
          <a:prstGeom prst="flowChartProcess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rocess 8"/>
          <p:cNvSpPr/>
          <p:nvPr/>
        </p:nvSpPr>
        <p:spPr>
          <a:xfrm>
            <a:off x="3527285" y="2970445"/>
            <a:ext cx="1049527" cy="1616424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rocess 9"/>
          <p:cNvSpPr/>
          <p:nvPr/>
        </p:nvSpPr>
        <p:spPr>
          <a:xfrm>
            <a:off x="3527285" y="4565876"/>
            <a:ext cx="1049527" cy="1186080"/>
          </a:xfrm>
          <a:prstGeom prst="flowChartProcess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Process 10"/>
          <p:cNvSpPr/>
          <p:nvPr/>
        </p:nvSpPr>
        <p:spPr>
          <a:xfrm>
            <a:off x="3527285" y="2508608"/>
            <a:ext cx="1049527" cy="461836"/>
          </a:xfrm>
          <a:prstGeom prst="flowChartProcess">
            <a:avLst/>
          </a:prstGeom>
          <a:solidFill>
            <a:srgbClr val="5FF5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Anaerobic</a:t>
            </a:r>
            <a:endParaRPr lang="en-US" sz="1400" dirty="0"/>
          </a:p>
        </p:txBody>
      </p:sp>
      <p:sp>
        <p:nvSpPr>
          <p:cNvPr id="12" name="Process 11"/>
          <p:cNvSpPr/>
          <p:nvPr/>
        </p:nvSpPr>
        <p:spPr>
          <a:xfrm>
            <a:off x="5074679" y="3484764"/>
            <a:ext cx="1049527" cy="1112602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Process 12"/>
          <p:cNvSpPr/>
          <p:nvPr/>
        </p:nvSpPr>
        <p:spPr>
          <a:xfrm>
            <a:off x="5074679" y="2750021"/>
            <a:ext cx="1049527" cy="750281"/>
          </a:xfrm>
          <a:prstGeom prst="flowChartProcess">
            <a:avLst/>
          </a:prstGeom>
          <a:solidFill>
            <a:srgbClr val="5FF5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Anaerobic</a:t>
            </a:r>
            <a:endParaRPr lang="en-US" sz="1400" dirty="0"/>
          </a:p>
        </p:txBody>
      </p:sp>
      <p:sp>
        <p:nvSpPr>
          <p:cNvPr id="14" name="Process 13"/>
          <p:cNvSpPr/>
          <p:nvPr/>
        </p:nvSpPr>
        <p:spPr>
          <a:xfrm>
            <a:off x="6769884" y="4765306"/>
            <a:ext cx="1049527" cy="997146"/>
          </a:xfrm>
          <a:prstGeom prst="flowChartProcess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Process 14"/>
          <p:cNvSpPr/>
          <p:nvPr/>
        </p:nvSpPr>
        <p:spPr>
          <a:xfrm>
            <a:off x="6769884" y="4167019"/>
            <a:ext cx="1049527" cy="776724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Process 15"/>
          <p:cNvSpPr/>
          <p:nvPr/>
        </p:nvSpPr>
        <p:spPr>
          <a:xfrm>
            <a:off x="6769884" y="3180369"/>
            <a:ext cx="1049527" cy="986649"/>
          </a:xfrm>
          <a:prstGeom prst="flowChartProcess">
            <a:avLst/>
          </a:prstGeom>
          <a:solidFill>
            <a:srgbClr val="5FF5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Anaerobic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9739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Testing</a:t>
            </a:r>
            <a:endParaRPr lang="en-US" dirty="0"/>
          </a:p>
        </p:txBody>
      </p:sp>
      <p:pic>
        <p:nvPicPr>
          <p:cNvPr id="3" name="Picture 2" descr="Screen Shot 2016-12-09 at 10.10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205" y="1528091"/>
            <a:ext cx="5566683" cy="44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31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History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1457" y="2151736"/>
            <a:ext cx="25827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Age: 59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Fatigued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Muscle pain (the usual)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Insomnia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Stationary Testing</a:t>
            </a:r>
            <a:endParaRPr lang="en-US" dirty="0"/>
          </a:p>
        </p:txBody>
      </p:sp>
      <p:pic>
        <p:nvPicPr>
          <p:cNvPr id="3" name="Picture 2" descr="IMG_230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765" y="2493854"/>
            <a:ext cx="4080444" cy="3060333"/>
          </a:xfrm>
          <a:prstGeom prst="rect">
            <a:avLst/>
          </a:prstGeom>
        </p:spPr>
      </p:pic>
      <p:pic>
        <p:nvPicPr>
          <p:cNvPr id="4" name="Picture 3" descr="IMG_225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23" r="12799" b="5266"/>
          <a:stretch/>
        </p:blipFill>
        <p:spPr>
          <a:xfrm rot="5400000">
            <a:off x="4878404" y="1635920"/>
            <a:ext cx="3594555" cy="463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97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 Testing</a:t>
            </a:r>
            <a:endParaRPr lang="en-US" dirty="0"/>
          </a:p>
        </p:txBody>
      </p:sp>
      <p:pic>
        <p:nvPicPr>
          <p:cNvPr id="3" name="Picture 2" descr="IMG_23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622" y="2406625"/>
            <a:ext cx="4558224" cy="3418668"/>
          </a:xfrm>
          <a:prstGeom prst="rect">
            <a:avLst/>
          </a:prstGeom>
        </p:spPr>
      </p:pic>
      <p:pic>
        <p:nvPicPr>
          <p:cNvPr id="4" name="Picture 3" descr="IMG_230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9" t="18091" r="17435" b="5254"/>
          <a:stretch/>
        </p:blipFill>
        <p:spPr>
          <a:xfrm rot="5400000">
            <a:off x="5063062" y="1934938"/>
            <a:ext cx="3453274" cy="403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9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Fitness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753" y="1684651"/>
            <a:ext cx="4771724" cy="454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2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27671" y="164530"/>
            <a:ext cx="700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JL Age 59                                                                                    4/11/2016</a:t>
            </a:r>
          </a:p>
          <a:p>
            <a:r>
              <a:rPr lang="en-US" dirty="0" smtClean="0"/>
              <a:t>Chief concerns: Fatigue, Fibromyalgia, Depression, Insomnia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8072" y="1983795"/>
            <a:ext cx="6779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232301"/>
              </p:ext>
            </p:extLst>
          </p:nvPr>
        </p:nvGraphicFramePr>
        <p:xfrm>
          <a:off x="1301138" y="961454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heart rate: 90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 75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Respiratory Rate: 9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Breathing factor:  117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Factor:</a:t>
                      </a:r>
                      <a:r>
                        <a:rPr lang="en-US" baseline="0" dirty="0" smtClean="0"/>
                        <a:t> 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43723">
                <a:tc>
                  <a:txBody>
                    <a:bodyPr/>
                    <a:lstStyle/>
                    <a:p>
                      <a:r>
                        <a:rPr lang="en-US" dirty="0" smtClean="0"/>
                        <a:t>Lung Factor: 89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Fitness Factor: 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 Factor: 76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 Factor: 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Fat Burning factor: 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Quotient: 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Biological Age: 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Chronological</a:t>
                      </a:r>
                      <a:r>
                        <a:rPr lang="en-US" baseline="0" dirty="0" smtClean="0"/>
                        <a:t> age: 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Methylation Factor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749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156111"/>
              </p:ext>
            </p:extLst>
          </p:nvPr>
        </p:nvGraphicFramePr>
        <p:xfrm>
          <a:off x="1563520" y="1162972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heart rate: 80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 75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Respiratory Rate: 9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Breathing factor:  117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Factor:</a:t>
                      </a:r>
                      <a:r>
                        <a:rPr lang="en-US" baseline="0" dirty="0" smtClean="0"/>
                        <a:t> 100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Lung Factor: 95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Fitness Factor: 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 Factor: 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 Factor: 75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Fat Burning factor: 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Quotient: 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Biological Age: 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Chronological</a:t>
                      </a:r>
                      <a:r>
                        <a:rPr lang="en-US" baseline="0" dirty="0" smtClean="0"/>
                        <a:t> age: 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Methylation Factor 54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27671" y="164530"/>
            <a:ext cx="7000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JL Age 59                                                                                    06/15/2016</a:t>
            </a:r>
          </a:p>
          <a:p>
            <a:r>
              <a:rPr lang="en-US" dirty="0" smtClean="0"/>
              <a:t>Chief concerns: Fatigue, Fibromyalgia, Depression, insomnia: all resolving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276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914400" y="291088"/>
            <a:ext cx="7313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ts val="0"/>
              </a:spcBef>
            </a:pP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JL Age 59                                                                                   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09/26/</a:t>
            </a: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2016</a:t>
            </a:r>
            <a:b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1800" dirty="0">
                <a:solidFill>
                  <a:prstClr val="black"/>
                </a:solidFill>
                <a:ea typeface="+mn-ea"/>
                <a:cs typeface="+mn-cs"/>
              </a:rPr>
              <a:t>Chief concerns: </a:t>
            </a:r>
            <a:r>
              <a:rPr lang="en-US" sz="1800" dirty="0" smtClean="0">
                <a:solidFill>
                  <a:prstClr val="black"/>
                </a:solidFill>
                <a:ea typeface="+mn-ea"/>
                <a:cs typeface="+mn-cs"/>
              </a:rPr>
              <a:t>None</a:t>
            </a:r>
            <a:endParaRPr lang="en-US" sz="18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31948"/>
              </p:ext>
            </p:extLst>
          </p:nvPr>
        </p:nvGraphicFramePr>
        <p:xfrm>
          <a:off x="1563520" y="1162972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heart rate: 60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 75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Respiratory Rate: 7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Breathing factor:  117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Factor:</a:t>
                      </a:r>
                      <a:r>
                        <a:rPr lang="en-US" baseline="0" dirty="0" smtClean="0"/>
                        <a:t> 110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Lung Factor: 106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Fitness Factor: 116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 Factor: 109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 Factor: 104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Fat Burning factor: 111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Quotient: 107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Biological Age: 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Chronological</a:t>
                      </a:r>
                      <a:r>
                        <a:rPr lang="en-US" baseline="0" dirty="0" smtClean="0"/>
                        <a:t> age: 59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Methylation Factor: 123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66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51328"/>
            <a:ext cx="7313613" cy="868362"/>
          </a:xfrm>
        </p:spPr>
        <p:txBody>
          <a:bodyPr/>
          <a:lstStyle/>
          <a:p>
            <a:pPr algn="l"/>
            <a:r>
              <a:rPr lang="en-US" sz="1800" dirty="0" smtClean="0"/>
              <a:t>BL age 72                                                                                   2004</a:t>
            </a:r>
            <a:br>
              <a:rPr lang="en-US" sz="1800" dirty="0" smtClean="0"/>
            </a:br>
            <a:r>
              <a:rPr lang="en-US" sz="1800" dirty="0" smtClean="0"/>
              <a:t>Health concerns: none</a:t>
            </a:r>
            <a:endParaRPr lang="en-US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58514"/>
              </p:ext>
            </p:extLst>
          </p:nvPr>
        </p:nvGraphicFramePr>
        <p:xfrm>
          <a:off x="1563520" y="1162972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heart rate: 58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 75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Respiratory Rate: 10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Breathing factor:  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Factor:</a:t>
                      </a:r>
                      <a:r>
                        <a:rPr lang="en-US" baseline="0" dirty="0" smtClean="0"/>
                        <a:t> 106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Lung Factor: 99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Fitness Factor: 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 Factor: 130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 Factor: 114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Fat Burning factor: 126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Quotient: 119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Biological Age: 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Chronological</a:t>
                      </a:r>
                      <a:r>
                        <a:rPr lang="en-US" baseline="0" dirty="0" smtClean="0"/>
                        <a:t> age: 72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Methylation Factor: 116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1776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1800" dirty="0" smtClean="0"/>
              <a:t>BL age 73-81                                                                                   2005-2014</a:t>
            </a:r>
            <a:br>
              <a:rPr lang="en-US" sz="1800" dirty="0" smtClean="0"/>
            </a:br>
            <a:r>
              <a:rPr lang="en-US" sz="1800" dirty="0" smtClean="0"/>
              <a:t>Health concerns: none</a:t>
            </a: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778685" y="1899825"/>
            <a:ext cx="3603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Results unchanged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23053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14400" y="219838"/>
            <a:ext cx="7313613" cy="868362"/>
          </a:xfrm>
        </p:spPr>
        <p:txBody>
          <a:bodyPr/>
          <a:lstStyle/>
          <a:p>
            <a:pPr algn="l"/>
            <a:r>
              <a:rPr lang="en-US" sz="1800" dirty="0" smtClean="0"/>
              <a:t>BL age 82                                                                                   2014</a:t>
            </a:r>
            <a:br>
              <a:rPr lang="en-US" sz="1800" dirty="0" smtClean="0"/>
            </a:br>
            <a:r>
              <a:rPr lang="en-US" sz="1800" dirty="0" smtClean="0"/>
              <a:t>Health concerns: SOB, joint pain, memory problems</a:t>
            </a:r>
            <a:endParaRPr lang="en-US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99432"/>
              </p:ext>
            </p:extLst>
          </p:nvPr>
        </p:nvGraphicFramePr>
        <p:xfrm>
          <a:off x="1563520" y="1124660"/>
          <a:ext cx="60960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 smtClean="0"/>
                        <a:t>Measure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heart rate: 75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 75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Resting Respiratory Rate: 16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 &lt;15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Breathing factor:  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100-115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Adrenal Factor:</a:t>
                      </a:r>
                      <a:r>
                        <a:rPr lang="en-US" baseline="0" dirty="0" smtClean="0"/>
                        <a:t> 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Lung Factor: 96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Fitness Factor: 81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 Factor: 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100-120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 Factor: 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Fat Burning factor: 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Energy Quotient: 70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Biological Age: 90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Chronological</a:t>
                      </a:r>
                      <a:r>
                        <a:rPr lang="en-US" baseline="0" dirty="0" smtClean="0"/>
                        <a:t> age: 82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Methylation Factor: 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50226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Mitochondrial </a:t>
            </a:r>
            <a:r>
              <a:rPr lang="en-US" dirty="0"/>
              <a:t>F</a:t>
            </a:r>
            <a:r>
              <a:rPr lang="en-US" dirty="0" smtClean="0"/>
              <a:t>actors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28769" y="1868336"/>
            <a:ext cx="3288080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/>
              <a:t>Lungs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Heart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Arteries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Cell membranes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5811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033223" y="1644503"/>
            <a:ext cx="3502051" cy="2186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5943" y="1515360"/>
            <a:ext cx="172354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Asthma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COPD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Bronchi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Infection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Breathing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9533" b="17999"/>
          <a:stretch/>
        </p:blipFill>
        <p:spPr>
          <a:xfrm>
            <a:off x="914400" y="3632130"/>
            <a:ext cx="2235092" cy="22922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rcRect b="6677"/>
          <a:stretch/>
        </p:blipFill>
        <p:spPr>
          <a:xfrm>
            <a:off x="5284281" y="4227094"/>
            <a:ext cx="2638490" cy="18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30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Heart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37428" y="1500967"/>
            <a:ext cx="3608384" cy="2498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6154" y="1794862"/>
            <a:ext cx="3147015" cy="3939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CHF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Arrhythmias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V </a:t>
            </a:r>
            <a:r>
              <a:rPr lang="en-US" sz="2800" dirty="0" err="1" smtClean="0"/>
              <a:t>Tac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MI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Angina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Smoking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Physical inactivity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3191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Arterial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693" y="1647914"/>
            <a:ext cx="3301259" cy="22008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7545" y="1647914"/>
            <a:ext cx="239039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Hypertension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Calcification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Plaque deposits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AGE’s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41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637"/>
            <a:ext cx="8229600" cy="942335"/>
          </a:xfrm>
        </p:spPr>
        <p:txBody>
          <a:bodyPr/>
          <a:lstStyle/>
          <a:p>
            <a:r>
              <a:rPr lang="en-US" dirty="0" smtClean="0"/>
              <a:t>Cancer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44802" y="1016972"/>
            <a:ext cx="6364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Somatic Mutation Theory (SMT</a:t>
            </a:r>
            <a:r>
              <a:rPr lang="en-US" sz="36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7958" y="2148792"/>
            <a:ext cx="395492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Mutation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Uncontrolled growth</a:t>
            </a:r>
          </a:p>
          <a:p>
            <a:pPr marL="285750" indent="-285750">
              <a:buFont typeface="Arial"/>
              <a:buChar char="•"/>
            </a:pPr>
            <a:endParaRPr lang="en-US" sz="3200" dirty="0"/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Death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5369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Cellular Membranes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581" y="1595434"/>
            <a:ext cx="3834637" cy="2875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7356" y="2088758"/>
            <a:ext cx="23903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Cellular flexibility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225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Uncouplers</a:t>
            </a:r>
            <a:endParaRPr lang="en-US" dirty="0"/>
          </a:p>
        </p:txBody>
      </p:sp>
      <p:pic>
        <p:nvPicPr>
          <p:cNvPr id="4" name="Picture 3" descr="uncoulpers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14" y="1726228"/>
            <a:ext cx="6131859" cy="41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314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Exogenous </a:t>
            </a:r>
            <a:r>
              <a:rPr lang="en-US" dirty="0" err="1"/>
              <a:t>U</a:t>
            </a:r>
            <a:r>
              <a:rPr lang="en-US" dirty="0" err="1" smtClean="0"/>
              <a:t>ncouplers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09548" y="2121300"/>
            <a:ext cx="4896855" cy="36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49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Toxins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2781" y="1637417"/>
            <a:ext cx="18261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NSAID’s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Antibiotics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Steroids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Chemotherapy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Metformin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Beta Blockers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Vaccines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Valproic</a:t>
            </a:r>
            <a:r>
              <a:rPr lang="en-US" dirty="0" smtClean="0"/>
              <a:t> acid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</a:t>
            </a:r>
            <a:r>
              <a:rPr lang="en-US" dirty="0" smtClean="0"/>
              <a:t>ntivirals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38660" y="1763374"/>
            <a:ext cx="14927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err="1" smtClean="0"/>
              <a:t>Biotoxins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Mycotoxins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Bacteria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Fungal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0394" y="1647914"/>
            <a:ext cx="17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PAH’s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Hydrocarbons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Glyphosate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Paraquat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6036" y="3244074"/>
            <a:ext cx="147989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4HNE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Cyanide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Lead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Mercury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Arsenic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Manganese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Sulfites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Bromine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Fluorine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Chlorine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121690" y="3667957"/>
            <a:ext cx="3593166" cy="25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6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DNA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14" y="1684754"/>
            <a:ext cx="4779597" cy="434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78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Nutrient Deficiencies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172520" y="1559408"/>
            <a:ext cx="4803929" cy="480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18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Energy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143720" y="2122465"/>
            <a:ext cx="1011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ATP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591898" y="3778657"/>
            <a:ext cx="207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Protection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84482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0335"/>
            <a:ext cx="7313613" cy="868362"/>
          </a:xfrm>
        </p:spPr>
        <p:txBody>
          <a:bodyPr/>
          <a:lstStyle/>
          <a:p>
            <a:r>
              <a:rPr lang="en-US" dirty="0" smtClean="0"/>
              <a:t>ATP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317" y="1364515"/>
            <a:ext cx="4517179" cy="2949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376527" y="3667957"/>
            <a:ext cx="3593166" cy="255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2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Pentose Phosphate Pathway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70614" y="1796472"/>
            <a:ext cx="3752256" cy="3407660"/>
          </a:xfrm>
          <a:prstGeom prst="rect">
            <a:avLst/>
          </a:prstGeom>
        </p:spPr>
      </p:pic>
      <p:sp>
        <p:nvSpPr>
          <p:cNvPr id="5" name="Process 4"/>
          <p:cNvSpPr/>
          <p:nvPr/>
        </p:nvSpPr>
        <p:spPr>
          <a:xfrm>
            <a:off x="5074679" y="2750021"/>
            <a:ext cx="1049527" cy="750281"/>
          </a:xfrm>
          <a:prstGeom prst="flowChartProcess">
            <a:avLst/>
          </a:prstGeom>
          <a:solidFill>
            <a:srgbClr val="5FF5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Anaerobic</a:t>
            </a:r>
            <a:endParaRPr lang="en-US" sz="1400" dirty="0"/>
          </a:p>
        </p:txBody>
      </p:sp>
      <p:sp>
        <p:nvSpPr>
          <p:cNvPr id="6" name="Process 5"/>
          <p:cNvSpPr/>
          <p:nvPr/>
        </p:nvSpPr>
        <p:spPr>
          <a:xfrm>
            <a:off x="5074679" y="3484764"/>
            <a:ext cx="1049527" cy="1112602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Process 6"/>
          <p:cNvSpPr/>
          <p:nvPr/>
        </p:nvSpPr>
        <p:spPr>
          <a:xfrm>
            <a:off x="5074679" y="4586868"/>
            <a:ext cx="1049527" cy="1175584"/>
          </a:xfrm>
          <a:prstGeom prst="flowChartProcess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Process 7"/>
          <p:cNvSpPr/>
          <p:nvPr/>
        </p:nvSpPr>
        <p:spPr>
          <a:xfrm>
            <a:off x="6769884" y="3180369"/>
            <a:ext cx="1049527" cy="986649"/>
          </a:xfrm>
          <a:prstGeom prst="flowChartProcess">
            <a:avLst/>
          </a:prstGeom>
          <a:solidFill>
            <a:srgbClr val="5FF5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smtClean="0">
              <a:solidFill>
                <a:srgbClr val="000000"/>
              </a:solidFill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Anaerobic</a:t>
            </a:r>
            <a:endParaRPr lang="en-US" sz="1400" dirty="0"/>
          </a:p>
        </p:txBody>
      </p:sp>
      <p:sp>
        <p:nvSpPr>
          <p:cNvPr id="9" name="Process 8"/>
          <p:cNvSpPr/>
          <p:nvPr/>
        </p:nvSpPr>
        <p:spPr>
          <a:xfrm>
            <a:off x="6769884" y="4167019"/>
            <a:ext cx="1049527" cy="776724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Carb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Process 9"/>
          <p:cNvSpPr/>
          <p:nvPr/>
        </p:nvSpPr>
        <p:spPr>
          <a:xfrm>
            <a:off x="6769884" y="4943743"/>
            <a:ext cx="1049527" cy="818709"/>
          </a:xfrm>
          <a:prstGeom prst="flowChartProcess">
            <a:avLst/>
          </a:prstGeom>
          <a:solidFill>
            <a:srgbClr val="FFFF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29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96" y="1679673"/>
            <a:ext cx="4369472" cy="17352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9886" y="4333324"/>
            <a:ext cx="48526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6000" dirty="0" smtClean="0"/>
              <a:t>All </a:t>
            </a:r>
            <a:r>
              <a:rPr lang="en-US" sz="6000" dirty="0"/>
              <a:t>living cells.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09101" y="1679673"/>
            <a:ext cx="38651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Pentose Phosphate Pathway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Methylation Pathway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Mitochondrial Pathway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640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it a virus?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27" y="1956376"/>
            <a:ext cx="2150561" cy="3041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38" y="1956376"/>
            <a:ext cx="2150561" cy="30415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4802" y="5218306"/>
            <a:ext cx="155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Harold Varmus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17816" y="5218306"/>
            <a:ext cx="1409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 Bishop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268797" y="2991438"/>
            <a:ext cx="60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RSV</a:t>
            </a:r>
          </a:p>
        </p:txBody>
      </p:sp>
    </p:spTree>
    <p:extLst>
      <p:ext uri="{BB962C8B-B14F-4D97-AF65-F5344CB8AC3E}">
        <p14:creationId xmlns:p14="http://schemas.microsoft.com/office/powerpoint/2010/main" val="376526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35258" y="1679402"/>
            <a:ext cx="3322069" cy="24915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3080" y="1679402"/>
            <a:ext cx="2550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Acceptor/Donor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3080" y="2475156"/>
            <a:ext cx="2862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Flavin</a:t>
            </a:r>
            <a:r>
              <a:rPr lang="en-US" dirty="0" smtClean="0"/>
              <a:t> </a:t>
            </a:r>
            <a:r>
              <a:rPr lang="en-US" dirty="0" err="1" smtClean="0"/>
              <a:t>AdenineDineocleotide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63080" y="3419821"/>
            <a:ext cx="112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Rivoflavin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523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yruvate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86196" y="1695768"/>
            <a:ext cx="3361109" cy="2446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8485" y="4794833"/>
            <a:ext cx="248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Thiamine Pyrophosphate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97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Selenium and Thyroid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9619" y="1731884"/>
            <a:ext cx="221086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Thyroid Hormones</a:t>
            </a:r>
          </a:p>
          <a:p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T3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T2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T1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7573" y="4534388"/>
            <a:ext cx="262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Thyroid and Mitochondria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0138" y="3450011"/>
            <a:ext cx="4197875" cy="2907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50" y="1731884"/>
            <a:ext cx="3263752" cy="17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5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Cytochrome System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348"/>
          <a:stretch/>
        </p:blipFill>
        <p:spPr>
          <a:xfrm>
            <a:off x="1912453" y="2298684"/>
            <a:ext cx="5486374" cy="23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30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0330"/>
            <a:ext cx="7315200" cy="6704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Complex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05703"/>
            <a:ext cx="7315200" cy="353952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NADH Dehydrogenase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Cofactors needed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FMN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NAD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Iron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Sulfur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 Q10</a:t>
            </a:r>
          </a:p>
          <a:p>
            <a:pPr lvl="1"/>
            <a:endParaRPr lang="en-US" dirty="0"/>
          </a:p>
          <a:p>
            <a:pPr marL="320040" lvl="1" indent="0">
              <a:buNone/>
            </a:pPr>
            <a:r>
              <a:rPr lang="en-US" dirty="0" smtClean="0"/>
              <a:t>Also: Melatonin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22" r="66245"/>
          <a:stretch/>
        </p:blipFill>
        <p:spPr>
          <a:xfrm>
            <a:off x="5653537" y="1734951"/>
            <a:ext cx="1808073" cy="328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06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0330"/>
            <a:ext cx="7315200" cy="723320"/>
          </a:xfrm>
        </p:spPr>
        <p:txBody>
          <a:bodyPr/>
          <a:lstStyle/>
          <a:p>
            <a:r>
              <a:rPr lang="en-US" dirty="0" smtClean="0"/>
              <a:t>Complex 2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17381" y="1614523"/>
            <a:ext cx="7315200" cy="353952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Succinate dehydrogenase</a:t>
            </a:r>
          </a:p>
          <a:p>
            <a:endParaRPr lang="en-US" dirty="0"/>
          </a:p>
          <a:p>
            <a:r>
              <a:rPr lang="en-US" dirty="0" smtClean="0"/>
              <a:t>Requires:</a:t>
            </a:r>
          </a:p>
          <a:p>
            <a:r>
              <a:rPr lang="en-US" dirty="0" smtClean="0"/>
              <a:t>FAD</a:t>
            </a:r>
          </a:p>
          <a:p>
            <a:r>
              <a:rPr lang="en-US" dirty="0" smtClean="0"/>
              <a:t>Sulfur </a:t>
            </a:r>
          </a:p>
          <a:p>
            <a:r>
              <a:rPr lang="en-US" dirty="0" smtClean="0"/>
              <a:t>CoQ10</a:t>
            </a:r>
          </a:p>
          <a:p>
            <a:r>
              <a:rPr lang="en-US" dirty="0" err="1"/>
              <a:t>C</a:t>
            </a:r>
            <a:r>
              <a:rPr lang="en-US" dirty="0" err="1" smtClean="0"/>
              <a:t>ardiolipin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840" y="2760519"/>
            <a:ext cx="5372742" cy="28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1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44500" y="0"/>
            <a:ext cx="8238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0040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0330"/>
            <a:ext cx="7315200" cy="742321"/>
          </a:xfrm>
        </p:spPr>
        <p:txBody>
          <a:bodyPr/>
          <a:lstStyle/>
          <a:p>
            <a:r>
              <a:rPr lang="en-US" dirty="0" smtClean="0"/>
              <a:t>Complex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96884"/>
            <a:ext cx="7315200" cy="35395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400" dirty="0" smtClean="0"/>
              <a:t>Cytochrome C </a:t>
            </a:r>
            <a:r>
              <a:rPr lang="en-US" sz="3400" dirty="0" err="1"/>
              <a:t>R</a:t>
            </a:r>
            <a:r>
              <a:rPr lang="en-US" sz="3400" dirty="0" err="1" smtClean="0"/>
              <a:t>eductase</a:t>
            </a:r>
            <a:endParaRPr lang="en-US" sz="3400" dirty="0" smtClean="0"/>
          </a:p>
          <a:p>
            <a:pPr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Requires</a:t>
            </a:r>
          </a:p>
          <a:p>
            <a:pPr>
              <a:buFont typeface="Arial"/>
              <a:buChar char="•"/>
            </a:pPr>
            <a:r>
              <a:rPr lang="en-US" dirty="0" smtClean="0"/>
              <a:t>Iron</a:t>
            </a:r>
          </a:p>
          <a:p>
            <a:pPr>
              <a:buFont typeface="Arial"/>
              <a:buChar char="•"/>
            </a:pPr>
            <a:r>
              <a:rPr lang="en-US" dirty="0" smtClean="0"/>
              <a:t>Sulfur</a:t>
            </a:r>
          </a:p>
          <a:p>
            <a:pPr>
              <a:buFont typeface="Arial"/>
              <a:buChar char="•"/>
            </a:pPr>
            <a:r>
              <a:rPr lang="en-US" dirty="0" smtClean="0"/>
              <a:t>Stimulated by</a:t>
            </a:r>
          </a:p>
          <a:p>
            <a:pPr>
              <a:buFont typeface="Arial"/>
              <a:buChar char="•"/>
            </a:pPr>
            <a:r>
              <a:rPr lang="en-US" dirty="0" smtClean="0"/>
              <a:t>Vitamin C </a:t>
            </a:r>
          </a:p>
          <a:p>
            <a:pPr>
              <a:buFont typeface="Arial"/>
              <a:buChar char="•"/>
            </a:pPr>
            <a:r>
              <a:rPr lang="en-US" dirty="0" smtClean="0"/>
              <a:t>BHB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142" y="1758695"/>
            <a:ext cx="31750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90618"/>
            <a:ext cx="7315200" cy="1154097"/>
          </a:xfrm>
        </p:spPr>
        <p:txBody>
          <a:bodyPr/>
          <a:lstStyle/>
          <a:p>
            <a:r>
              <a:rPr lang="en-US" dirty="0" smtClean="0"/>
              <a:t>Complex 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737992"/>
            <a:ext cx="7315200" cy="353952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Cytochrome C Oxidase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Rate limiting step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Requires 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Copper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Inhibited by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Nitric oxide, Carbon monoxide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Hydrogen sulfide, Cyanide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777" y="2146224"/>
            <a:ext cx="2609771" cy="28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3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2692"/>
            <a:ext cx="7315200" cy="829150"/>
          </a:xfrm>
        </p:spPr>
        <p:txBody>
          <a:bodyPr/>
          <a:lstStyle/>
          <a:p>
            <a:r>
              <a:rPr lang="en-US" dirty="0" smtClean="0"/>
              <a:t>Complex 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126035"/>
            <a:ext cx="7315200" cy="35395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ATP Synthase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Requires:</a:t>
            </a:r>
          </a:p>
          <a:p>
            <a:pPr>
              <a:buFont typeface="Arial"/>
              <a:buChar char="•"/>
            </a:pPr>
            <a:r>
              <a:rPr lang="en-US" dirty="0" smtClean="0"/>
              <a:t>Magnesium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21238" y="253109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904" y="1935114"/>
            <a:ext cx="2236438" cy="390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9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Emperor of all Maladies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7705" y="1232654"/>
            <a:ext cx="2722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Siddhartha Mukherjee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9186" y="2868540"/>
            <a:ext cx="3098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PBS series</a:t>
            </a:r>
          </a:p>
          <a:p>
            <a:endParaRPr lang="en-US" sz="3600" dirty="0" smtClean="0"/>
          </a:p>
          <a:p>
            <a:r>
              <a:rPr lang="en-US" sz="3600" dirty="0" smtClean="0"/>
              <a:t>Time magazine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68" y="1718516"/>
            <a:ext cx="2617964" cy="40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Mitochondrial Protection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2043663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Glutathione </a:t>
            </a:r>
            <a:r>
              <a:rPr lang="en-US" sz="2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Alpha </a:t>
            </a:r>
            <a:r>
              <a:rPr lang="en-US" sz="2800" dirty="0"/>
              <a:t>Lipoic Acid </a:t>
            </a:r>
            <a:r>
              <a:rPr lang="en-US" sz="2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Superoxide </a:t>
            </a:r>
            <a:r>
              <a:rPr lang="en-US" sz="2800" dirty="0"/>
              <a:t>Dismutase </a:t>
            </a:r>
            <a:r>
              <a:rPr lang="en-US" sz="2800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Catalase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Coenzyme </a:t>
            </a:r>
            <a:r>
              <a:rPr lang="en-US" sz="2800" dirty="0"/>
              <a:t>Q10 </a:t>
            </a: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Melatonin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741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Glutathione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52108" y="1692118"/>
            <a:ext cx="660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Vitamin E – a molecule of Vitamin E has 3 </a:t>
            </a:r>
            <a:r>
              <a:rPr lang="en-US" sz="2400" dirty="0" smtClean="0"/>
              <a:t>electrons</a:t>
            </a:r>
          </a:p>
          <a:p>
            <a:r>
              <a:rPr lang="en-US" sz="2400" dirty="0" smtClean="0"/>
              <a:t>to share:  It </a:t>
            </a:r>
            <a:r>
              <a:rPr lang="en-US" sz="2400" dirty="0"/>
              <a:t>can neutralize 3 free radicals at a time.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6115" y="2787324"/>
            <a:ext cx="56599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Vitamin C – has 2 to 5 electrons to </a:t>
            </a:r>
            <a:r>
              <a:rPr lang="en-US" sz="2400" dirty="0" smtClean="0"/>
              <a:t>share</a:t>
            </a:r>
            <a:r>
              <a:rPr lang="en-US" sz="2400" dirty="0"/>
              <a:t>:</a:t>
            </a:r>
            <a:endParaRPr lang="en-US" sz="2400" dirty="0" smtClean="0"/>
          </a:p>
          <a:p>
            <a:r>
              <a:rPr lang="en-US" sz="2400" dirty="0"/>
              <a:t>I</a:t>
            </a:r>
            <a:r>
              <a:rPr lang="en-US" sz="2400" dirty="0" smtClean="0"/>
              <a:t>t </a:t>
            </a:r>
            <a:r>
              <a:rPr lang="en-US" sz="2400" dirty="0"/>
              <a:t>can neutralize 2 to 5 free radicals at a time.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8898" y="3928082"/>
            <a:ext cx="78903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Glutathione – has 1 million electrons to </a:t>
            </a:r>
            <a:r>
              <a:rPr lang="en-US" sz="2400" dirty="0" smtClean="0"/>
              <a:t>share</a:t>
            </a:r>
            <a:r>
              <a:rPr lang="en-US" sz="2400" dirty="0"/>
              <a:t>:</a:t>
            </a:r>
            <a:endParaRPr lang="en-US" sz="2400" dirty="0" smtClean="0"/>
          </a:p>
          <a:p>
            <a:pPr algn="ctr"/>
            <a:r>
              <a:rPr lang="en-US" sz="2400" dirty="0" smtClean="0"/>
              <a:t>It </a:t>
            </a:r>
            <a:r>
              <a:rPr lang="en-US" sz="2400" dirty="0"/>
              <a:t>can neutralize 1 million free radicals at a </a:t>
            </a:r>
            <a:r>
              <a:rPr lang="en-US" sz="2400" dirty="0" smtClean="0"/>
              <a:t>time,</a:t>
            </a:r>
          </a:p>
          <a:p>
            <a:pPr algn="ctr"/>
            <a:r>
              <a:rPr lang="en-US" sz="2400" dirty="0" smtClean="0"/>
              <a:t> </a:t>
            </a:r>
            <a:r>
              <a:rPr lang="en-US" sz="2400" dirty="0"/>
              <a:t>as well as give back the lost electrons of exogenous antioxidants </a:t>
            </a:r>
            <a:endParaRPr lang="en-US" sz="2400" dirty="0" smtClean="0"/>
          </a:p>
          <a:p>
            <a:pPr algn="ctr"/>
            <a:r>
              <a:rPr lang="en-US" sz="2400" dirty="0" smtClean="0"/>
              <a:t>like </a:t>
            </a:r>
            <a:r>
              <a:rPr lang="en-US" sz="2400" dirty="0"/>
              <a:t>Vitamin C and Vitamin E making them functional again</a:t>
            </a:r>
          </a:p>
        </p:txBody>
      </p:sp>
    </p:spTree>
    <p:extLst>
      <p:ext uri="{BB962C8B-B14F-4D97-AF65-F5344CB8AC3E}">
        <p14:creationId xmlns:p14="http://schemas.microsoft.com/office/powerpoint/2010/main" val="1982664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Lipoic Acid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204004" y="1680187"/>
            <a:ext cx="4722871" cy="472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1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External antioxidants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193051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Vitamin 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Vitamin 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Manganese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Copper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Pycnogenol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Selenium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Turmeric (curcuminoids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Phytonutrients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041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78" y="240832"/>
            <a:ext cx="8480174" cy="868362"/>
          </a:xfrm>
        </p:spPr>
        <p:txBody>
          <a:bodyPr/>
          <a:lstStyle/>
          <a:p>
            <a:r>
              <a:rPr lang="en-US" dirty="0" err="1" smtClean="0"/>
              <a:t>Pyrroloquinoline</a:t>
            </a:r>
            <a:r>
              <a:rPr lang="en-US" dirty="0" smtClean="0"/>
              <a:t> Quinone (PQQ)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3467" y="1381634"/>
            <a:ext cx="89419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Reverses oxidative damage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Stimulates Nerve growth factor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Stimulates ATP Production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rotects </a:t>
            </a:r>
            <a:r>
              <a:rPr lang="en-US" dirty="0"/>
              <a:t>against the self-oxidation of the DJ-1 gene, an early step in the onset of Parkinson’s </a:t>
            </a:r>
            <a:r>
              <a:rPr lang="en-US" dirty="0" smtClean="0"/>
              <a:t>disease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Protects against damage from strokes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Blocks </a:t>
            </a:r>
            <a:r>
              <a:rPr lang="en-US" dirty="0" err="1" smtClean="0"/>
              <a:t>iNOS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Prevents stroke %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</a:t>
            </a:r>
            <a:r>
              <a:rPr lang="en-US" dirty="0" smtClean="0"/>
              <a:t>rotects against neurotoxicity: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mercury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glutamate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err="1" smtClean="0"/>
              <a:t>oxidopamine</a:t>
            </a:r>
            <a:r>
              <a:rPr lang="en-US" dirty="0" smtClean="0"/>
              <a:t> </a:t>
            </a:r>
            <a:r>
              <a:rPr lang="en-US" dirty="0"/>
              <a:t>(</a:t>
            </a:r>
            <a:r>
              <a:rPr lang="en-US" dirty="0" smtClean="0"/>
              <a:t>a neurotoxin </a:t>
            </a:r>
            <a:r>
              <a:rPr lang="en-US" dirty="0"/>
              <a:t>used by scientists to induce Parkinsonism in laboratory animals)</a:t>
            </a:r>
            <a:r>
              <a:rPr lang="en-US" dirty="0" smtClean="0"/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Protects </a:t>
            </a:r>
            <a:r>
              <a:rPr lang="en-US" dirty="0"/>
              <a:t>nerve cells from the damaging effects of the beta-amyloid-protein </a:t>
            </a: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Alzheimer’s </a:t>
            </a:r>
            <a:r>
              <a:rPr lang="en-US" dirty="0"/>
              <a:t>disease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5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5353" y="861944"/>
            <a:ext cx="852215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smtClean="0"/>
              <a:t>Rucker </a:t>
            </a:r>
            <a:r>
              <a:rPr lang="en-US" sz="1200" dirty="0"/>
              <a:t>R, </a:t>
            </a:r>
            <a:r>
              <a:rPr lang="en-US" sz="1200" dirty="0" err="1"/>
              <a:t>Chowanadisai</a:t>
            </a:r>
            <a:r>
              <a:rPr lang="en-US" sz="1200" dirty="0"/>
              <a:t> W, Nakano M. Potential physiological importance of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. </a:t>
            </a:r>
            <a:r>
              <a:rPr lang="en-US" sz="1200" dirty="0" err="1"/>
              <a:t>Altern</a:t>
            </a:r>
            <a:r>
              <a:rPr lang="en-US" sz="1200" dirty="0"/>
              <a:t> Med Rev. 2009 Sep;14(3):268-77</a:t>
            </a:r>
            <a:r>
              <a:rPr lang="en-US" sz="1200" dirty="0" smtClean="0"/>
              <a:t>.</a:t>
            </a:r>
            <a:endParaRPr lang="en-US" sz="1200" dirty="0"/>
          </a:p>
          <a:p>
            <a:r>
              <a:rPr lang="en-US" sz="1200" dirty="0" smtClean="0"/>
              <a:t>2.   </a:t>
            </a:r>
            <a:r>
              <a:rPr lang="en-US" sz="1200" dirty="0" err="1" smtClean="0"/>
              <a:t>Ohwada</a:t>
            </a:r>
            <a:r>
              <a:rPr lang="en-US" sz="1200" dirty="0" smtClean="0"/>
              <a:t> </a:t>
            </a:r>
            <a:r>
              <a:rPr lang="en-US" sz="1200" dirty="0"/>
              <a:t>K, Takeda H, Yamazaki M, et al.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(PQQ) prevents cognitive deficit caused by oxidative stress in rats. J </a:t>
            </a:r>
            <a:r>
              <a:rPr lang="en-US" sz="1200" dirty="0" smtClean="0"/>
              <a:t> 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</a:t>
            </a:r>
            <a:r>
              <a:rPr lang="en-US" sz="1200" dirty="0" err="1" smtClean="0"/>
              <a:t>Clin</a:t>
            </a:r>
            <a:r>
              <a:rPr lang="en-US" sz="1200" dirty="0" smtClean="0"/>
              <a:t> </a:t>
            </a:r>
            <a:r>
              <a:rPr lang="en-US" sz="1200" dirty="0" err="1"/>
              <a:t>Biochem</a:t>
            </a:r>
            <a:r>
              <a:rPr lang="en-US" sz="1200" dirty="0"/>
              <a:t> </a:t>
            </a:r>
            <a:r>
              <a:rPr lang="en-US" sz="1200" dirty="0" err="1"/>
              <a:t>Nutr</a:t>
            </a:r>
            <a:r>
              <a:rPr lang="en-US" sz="1200" dirty="0"/>
              <a:t> 2008;42:29-34</a:t>
            </a:r>
            <a:r>
              <a:rPr lang="en-US" sz="1200" dirty="0" smtClean="0"/>
              <a:t>.</a:t>
            </a:r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742760" y="-19675943"/>
            <a:ext cx="876354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9"/>
            </a:pPr>
            <a:endParaRPr lang="en-US" dirty="0"/>
          </a:p>
          <a:p>
            <a:pPr marL="342900" indent="-342900">
              <a:buAutoNum type="arabicPeriod" startAt="9"/>
            </a:pPr>
            <a:endParaRPr lang="en-US" dirty="0" smtClean="0"/>
          </a:p>
          <a:p>
            <a:pPr marL="342900" indent="-342900">
              <a:buAutoNum type="arabicPeriod" startAt="9"/>
            </a:pPr>
            <a:endParaRPr lang="en-US" dirty="0"/>
          </a:p>
          <a:p>
            <a:pPr marL="342900" indent="-342900">
              <a:buAutoNum type="arabicPeriod" startAt="9"/>
            </a:pPr>
            <a:endParaRPr lang="en-US" dirty="0" smtClean="0"/>
          </a:p>
          <a:p>
            <a:pPr marL="342900" indent="-342900">
              <a:buAutoNum type="arabicPeriod" startAt="9"/>
            </a:pPr>
            <a:endParaRPr lang="en-US" dirty="0"/>
          </a:p>
          <a:p>
            <a:pPr marL="342900" indent="-342900">
              <a:buAutoNum type="arabicPeriod" startAt="9"/>
            </a:pPr>
            <a:endParaRPr lang="en-US" dirty="0" smtClean="0"/>
          </a:p>
          <a:p>
            <a:pPr marL="342900" indent="-342900">
              <a:buAutoNum type="arabicPeriod" startAt="9"/>
            </a:pPr>
            <a:endParaRPr lang="en-US" dirty="0"/>
          </a:p>
          <a:p>
            <a:pPr marL="342900" indent="-342900">
              <a:buAutoNum type="arabicPeriod" startAt="9"/>
            </a:pPr>
            <a:endParaRPr lang="en-US" dirty="0" smtClean="0"/>
          </a:p>
          <a:p>
            <a:pPr marL="342900" indent="-342900">
              <a:buAutoNum type="arabicPeriod" startAt="9"/>
            </a:pPr>
            <a:endParaRPr lang="en-US" dirty="0"/>
          </a:p>
          <a:p>
            <a:pPr marL="342900" indent="-342900">
              <a:buAutoNum type="arabicPeriod" startAt="9"/>
            </a:pPr>
            <a:endParaRPr lang="en-US" dirty="0" smtClean="0"/>
          </a:p>
          <a:p>
            <a:endParaRPr lang="en-US" dirty="0" smtClean="0"/>
          </a:p>
          <a:p>
            <a:pPr marL="342900" indent="-342900">
              <a:buAutoNum type="arabicPeriod" startAt="9"/>
            </a:pPr>
            <a:endParaRPr lang="en-US" dirty="0"/>
          </a:p>
          <a:p>
            <a:pPr marL="342900" indent="-342900">
              <a:buAutoNum type="arabicPeriod" startAt="9"/>
            </a:pPr>
            <a:endParaRPr lang="en-US" dirty="0" smtClean="0"/>
          </a:p>
          <a:p>
            <a:pPr marL="342900" indent="-342900">
              <a:buAutoNum type="arabicPeriod" startAt="9"/>
            </a:pPr>
            <a:endParaRPr lang="en-US" sz="1200" dirty="0"/>
          </a:p>
          <a:p>
            <a:pPr marL="342900" indent="-342900">
              <a:buAutoNum type="arabicPeriod" startAt="9"/>
            </a:pP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325353" y="1699598"/>
            <a:ext cx="8522155" cy="452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3.    </a:t>
            </a:r>
            <a:r>
              <a:rPr lang="en-US" sz="1200" dirty="0" err="1"/>
              <a:t>Nunome</a:t>
            </a:r>
            <a:r>
              <a:rPr lang="en-US" sz="1200" dirty="0"/>
              <a:t> K, Miyazaki S, Nakano M, Iguchi-</a:t>
            </a:r>
            <a:r>
              <a:rPr lang="en-US" sz="1200" dirty="0" err="1"/>
              <a:t>Ariga</a:t>
            </a:r>
            <a:r>
              <a:rPr lang="en-US" sz="1200" dirty="0"/>
              <a:t> S, </a:t>
            </a:r>
            <a:r>
              <a:rPr lang="en-US" sz="1200" dirty="0" err="1"/>
              <a:t>Ariga</a:t>
            </a:r>
            <a:r>
              <a:rPr lang="en-US" sz="1200" dirty="0"/>
              <a:t> H.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prevents oxidative stress-induced neuronal death probably through changes in oxidative status of DJ-1. </a:t>
            </a:r>
            <a:r>
              <a:rPr lang="en-US" sz="1200" dirty="0" err="1"/>
              <a:t>Biol</a:t>
            </a:r>
            <a:r>
              <a:rPr lang="en-US" sz="1200" dirty="0"/>
              <a:t> Pharm Bull. 2008 Jul;31(7):1321-6.</a:t>
            </a:r>
          </a:p>
          <a:p>
            <a:endParaRPr lang="en-US" sz="1200" dirty="0"/>
          </a:p>
          <a:p>
            <a:r>
              <a:rPr lang="en-US" sz="1200" dirty="0" smtClean="0"/>
              <a:t>4.    </a:t>
            </a:r>
            <a:r>
              <a:rPr lang="en-US" sz="1200" dirty="0"/>
              <a:t>Zhang Y, </a:t>
            </a:r>
            <a:r>
              <a:rPr lang="en-US" sz="1200" dirty="0" err="1"/>
              <a:t>Feustel</a:t>
            </a:r>
            <a:r>
              <a:rPr lang="en-US" sz="1200" dirty="0"/>
              <a:t> PJ, </a:t>
            </a:r>
            <a:r>
              <a:rPr lang="en-US" sz="1200" dirty="0" err="1"/>
              <a:t>Kimelberg</a:t>
            </a:r>
            <a:r>
              <a:rPr lang="en-US" sz="1200" dirty="0"/>
              <a:t> HK. </a:t>
            </a:r>
            <a:r>
              <a:rPr lang="en-US" sz="1200" dirty="0" err="1"/>
              <a:t>Neuroprotection</a:t>
            </a:r>
            <a:r>
              <a:rPr lang="en-US" sz="1200" dirty="0"/>
              <a:t> by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(PQQ) in reversible middle cerebral artery occlusion in the adult rat. Brain Res 2006;1094:200-206.</a:t>
            </a:r>
          </a:p>
          <a:p>
            <a:endParaRPr lang="en-US" sz="1200" dirty="0"/>
          </a:p>
          <a:p>
            <a:r>
              <a:rPr lang="en-US" sz="1200" dirty="0" smtClean="0"/>
              <a:t>5.    </a:t>
            </a:r>
            <a:r>
              <a:rPr lang="en-US" sz="1200" dirty="0" err="1"/>
              <a:t>Hirakawa</a:t>
            </a:r>
            <a:r>
              <a:rPr lang="en-US" sz="1200" dirty="0"/>
              <a:t> A, Shimizu K, </a:t>
            </a:r>
            <a:r>
              <a:rPr lang="en-US" sz="1200" dirty="0" err="1"/>
              <a:t>Fukumitsu</a:t>
            </a:r>
            <a:r>
              <a:rPr lang="en-US" sz="1200" dirty="0"/>
              <a:t> H, Furukawa S.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attenuates </a:t>
            </a:r>
            <a:r>
              <a:rPr lang="en-US" sz="1200" dirty="0" err="1"/>
              <a:t>iNOS</a:t>
            </a:r>
            <a:r>
              <a:rPr lang="en-US" sz="1200" dirty="0"/>
              <a:t> gene expression in the injured spinal cord. </a:t>
            </a:r>
            <a:r>
              <a:rPr lang="en-US" sz="1200" dirty="0" err="1"/>
              <a:t>Biochem</a:t>
            </a:r>
            <a:r>
              <a:rPr lang="en-US" sz="1200" dirty="0"/>
              <a:t> </a:t>
            </a:r>
            <a:r>
              <a:rPr lang="en-US" sz="1200" dirty="0" err="1"/>
              <a:t>Biophys</a:t>
            </a:r>
            <a:r>
              <a:rPr lang="en-US" sz="1200" dirty="0"/>
              <a:t> Res </a:t>
            </a:r>
            <a:r>
              <a:rPr lang="en-US" sz="1200" dirty="0" err="1"/>
              <a:t>Commun</a:t>
            </a:r>
            <a:r>
              <a:rPr lang="en-US" sz="1200" dirty="0"/>
              <a:t> 2009;378:308-312.</a:t>
            </a:r>
          </a:p>
          <a:p>
            <a:endParaRPr lang="en-US" sz="1200" dirty="0"/>
          </a:p>
          <a:p>
            <a:r>
              <a:rPr lang="en-US" sz="1200" dirty="0" smtClean="0"/>
              <a:t>6.    </a:t>
            </a:r>
            <a:r>
              <a:rPr lang="en-US" sz="1200" dirty="0"/>
              <a:t>Jensen FE, Gardner GJ, Williams AP, et al. The putative essential nutrient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is </a:t>
            </a:r>
            <a:r>
              <a:rPr lang="en-US" sz="1200" dirty="0" err="1"/>
              <a:t>neuroprotective</a:t>
            </a:r>
            <a:r>
              <a:rPr lang="en-US" sz="1200" dirty="0"/>
              <a:t> in a rodent model of hypoxic/ ischemic brain injury. Neuroscience 1994;62:399-406.</a:t>
            </a:r>
          </a:p>
          <a:p>
            <a:endParaRPr lang="en-US" sz="1200" dirty="0"/>
          </a:p>
          <a:p>
            <a:r>
              <a:rPr lang="en-US" sz="1200" dirty="0" smtClean="0"/>
              <a:t>7.    </a:t>
            </a:r>
            <a:r>
              <a:rPr lang="en-US" sz="1200" dirty="0"/>
              <a:t>Zhang P, </a:t>
            </a:r>
            <a:r>
              <a:rPr lang="en-US" sz="1200" dirty="0" err="1"/>
              <a:t>Xu</a:t>
            </a:r>
            <a:r>
              <a:rPr lang="en-US" sz="1200" dirty="0"/>
              <a:t> Y, Sun J, et al. Protection of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against </a:t>
            </a:r>
            <a:r>
              <a:rPr lang="en-US" sz="1200" dirty="0" err="1"/>
              <a:t>methylmercury</a:t>
            </a:r>
            <a:r>
              <a:rPr lang="en-US" sz="1200" dirty="0"/>
              <a:t>- induced neurotoxicity via reducing oxidative stress. Free </a:t>
            </a:r>
            <a:r>
              <a:rPr lang="en-US" sz="1200" dirty="0" err="1"/>
              <a:t>Radic</a:t>
            </a:r>
            <a:r>
              <a:rPr lang="en-US" sz="1200" dirty="0"/>
              <a:t> Res 2009;43:224-233.</a:t>
            </a:r>
          </a:p>
          <a:p>
            <a:endParaRPr lang="en-US" sz="1200" dirty="0"/>
          </a:p>
          <a:p>
            <a:r>
              <a:rPr lang="en-US" sz="1200" dirty="0" smtClean="0"/>
              <a:t>8.    </a:t>
            </a:r>
            <a:r>
              <a:rPr lang="en-US" sz="1200" dirty="0"/>
              <a:t>Zhang Q, </a:t>
            </a:r>
            <a:r>
              <a:rPr lang="en-US" sz="1200" dirty="0" err="1"/>
              <a:t>Shen</a:t>
            </a:r>
            <a:r>
              <a:rPr lang="en-US" sz="1200" dirty="0"/>
              <a:t> M, Ding M, </a:t>
            </a:r>
            <a:r>
              <a:rPr lang="en-US" sz="1200" dirty="0" err="1"/>
              <a:t>Shen</a:t>
            </a:r>
            <a:r>
              <a:rPr lang="en-US" sz="1200" dirty="0"/>
              <a:t> D, Ding F. The </a:t>
            </a:r>
            <a:r>
              <a:rPr lang="en-US" sz="1200" dirty="0" err="1"/>
              <a:t>neuroprotective</a:t>
            </a:r>
            <a:r>
              <a:rPr lang="en-US" sz="1200" dirty="0"/>
              <a:t> action of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against glutamate-induced apoptosis in hippocampal neurons is mediated through the activation of PI3K/</a:t>
            </a:r>
            <a:r>
              <a:rPr lang="en-US" sz="1200" dirty="0" err="1"/>
              <a:t>Akt</a:t>
            </a:r>
            <a:r>
              <a:rPr lang="en-US" sz="1200" dirty="0"/>
              <a:t> pathway. </a:t>
            </a:r>
            <a:r>
              <a:rPr lang="en-US" sz="1200" dirty="0" err="1"/>
              <a:t>Toxicol</a:t>
            </a:r>
            <a:r>
              <a:rPr lang="en-US" sz="1200" dirty="0"/>
              <a:t> </a:t>
            </a:r>
            <a:r>
              <a:rPr lang="en-US" sz="1200" dirty="0" err="1"/>
              <a:t>Appl</a:t>
            </a:r>
            <a:r>
              <a:rPr lang="en-US" sz="1200" dirty="0"/>
              <a:t> </a:t>
            </a:r>
            <a:r>
              <a:rPr lang="en-US" sz="1200" dirty="0" err="1"/>
              <a:t>Pharmacol</a:t>
            </a:r>
            <a:r>
              <a:rPr lang="en-US" sz="1200" dirty="0"/>
              <a:t>. 2011 Apr 1;252(1):62-72.</a:t>
            </a:r>
          </a:p>
          <a:p>
            <a:endParaRPr lang="en-US" sz="1200" dirty="0"/>
          </a:p>
          <a:p>
            <a:r>
              <a:rPr lang="en-US" sz="1200" dirty="0" smtClean="0"/>
              <a:t>9.    </a:t>
            </a:r>
            <a:r>
              <a:rPr lang="en-US" sz="1200" dirty="0"/>
              <a:t>Kim J, Harada R, Kobayashi M, Kobayashi N, </a:t>
            </a:r>
            <a:r>
              <a:rPr lang="en-US" sz="1200" dirty="0" err="1"/>
              <a:t>Sode</a:t>
            </a:r>
            <a:r>
              <a:rPr lang="en-US" sz="1200" dirty="0"/>
              <a:t> K. The inhibitory effect of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on the amyloid formation and cytotoxicity of truncated alpha-</a:t>
            </a:r>
            <a:r>
              <a:rPr lang="en-US" sz="1200" dirty="0" err="1"/>
              <a:t>synuclein</a:t>
            </a:r>
            <a:r>
              <a:rPr lang="en-US" sz="1200" dirty="0"/>
              <a:t>. </a:t>
            </a:r>
            <a:r>
              <a:rPr lang="en-US" sz="1200" dirty="0" err="1"/>
              <a:t>Mol</a:t>
            </a:r>
            <a:r>
              <a:rPr lang="en-US" sz="1200" dirty="0"/>
              <a:t> </a:t>
            </a:r>
            <a:r>
              <a:rPr lang="en-US" sz="1200" dirty="0" err="1"/>
              <a:t>Neurodegener</a:t>
            </a:r>
            <a:r>
              <a:rPr lang="en-US" sz="1200" dirty="0"/>
              <a:t>. 2010 May 20;5:20</a:t>
            </a:r>
          </a:p>
          <a:p>
            <a:endParaRPr lang="en-US" sz="1200" dirty="0"/>
          </a:p>
          <a:p>
            <a:r>
              <a:rPr lang="en-US" sz="1200" dirty="0" smtClean="0"/>
              <a:t>10.    </a:t>
            </a:r>
            <a:r>
              <a:rPr lang="en-US" sz="1200" dirty="0"/>
              <a:t>Kim J, Kobayashi M, Fukuda M, et al. </a:t>
            </a:r>
            <a:r>
              <a:rPr lang="en-US" sz="1200" dirty="0" err="1"/>
              <a:t>Pyrroloquinoline</a:t>
            </a:r>
            <a:r>
              <a:rPr lang="en-US" sz="1200" dirty="0"/>
              <a:t> </a:t>
            </a:r>
            <a:r>
              <a:rPr lang="en-US" sz="1200" dirty="0" err="1"/>
              <a:t>quinone</a:t>
            </a:r>
            <a:r>
              <a:rPr lang="en-US" sz="1200" dirty="0"/>
              <a:t> inhibits the fibrillation of amyloid proteins. Prion. 2010 Jan;4(1):26-31.</a:t>
            </a:r>
          </a:p>
        </p:txBody>
      </p:sp>
    </p:spTree>
    <p:extLst>
      <p:ext uri="{BB962C8B-B14F-4D97-AF65-F5344CB8AC3E}">
        <p14:creationId xmlns:p14="http://schemas.microsoft.com/office/powerpoint/2010/main" val="3922734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05418" y="1626920"/>
            <a:ext cx="211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Food with color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061" y="2434624"/>
            <a:ext cx="4998371" cy="332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Mito Package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60" y="1626920"/>
            <a:ext cx="1029461" cy="2190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428" y="1626920"/>
            <a:ext cx="1121852" cy="2188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866" y="1625556"/>
            <a:ext cx="1207147" cy="2190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5587" t="4608" r="24278" b="11505"/>
          <a:stretch/>
        </p:blipFill>
        <p:spPr>
          <a:xfrm>
            <a:off x="2134881" y="3823016"/>
            <a:ext cx="1129146" cy="25191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25036" r="24003" b="2413"/>
          <a:stretch/>
        </p:blipFill>
        <p:spPr>
          <a:xfrm>
            <a:off x="5458862" y="3817262"/>
            <a:ext cx="986633" cy="25191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39932" y="4649847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D-Ribose</a:t>
            </a:r>
          </a:p>
          <a:p>
            <a:r>
              <a:rPr lang="en-US" dirty="0" smtClean="0"/>
              <a:t>Ubiquinol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050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2319"/>
            <a:ext cx="7313613" cy="1480558"/>
          </a:xfrm>
        </p:spPr>
        <p:txBody>
          <a:bodyPr/>
          <a:lstStyle/>
          <a:p>
            <a:r>
              <a:rPr lang="en-US" dirty="0" smtClean="0"/>
              <a:t>Optimal Mitochondrial Health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984" y="1983795"/>
            <a:ext cx="24416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Correct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Heart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Lungs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Arteries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Cell membranes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Stress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03059" y="2036276"/>
            <a:ext cx="45576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Remove toxins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Remove infectious </a:t>
            </a:r>
            <a:r>
              <a:rPr lang="en-US" sz="2400" dirty="0" smtClean="0"/>
              <a:t>agents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Balance hormones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Provide mitochondrial nutrients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Increase </a:t>
            </a:r>
            <a:r>
              <a:rPr lang="en-US" sz="2400" dirty="0" smtClean="0"/>
              <a:t>endogenous </a:t>
            </a:r>
            <a:r>
              <a:rPr lang="en-US" sz="2400" dirty="0"/>
              <a:t>antioxidants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Increase exogenous antioxidants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Eat for mitochondrial health</a:t>
            </a:r>
          </a:p>
        </p:txBody>
      </p:sp>
    </p:spTree>
    <p:extLst>
      <p:ext uri="{BB962C8B-B14F-4D97-AF65-F5344CB8AC3E}">
        <p14:creationId xmlns:p14="http://schemas.microsoft.com/office/powerpoint/2010/main" val="181940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74521" y="328427"/>
            <a:ext cx="2151531" cy="679215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52598" y="466926"/>
            <a:ext cx="1079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Glycolysis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47167" y="220422"/>
            <a:ext cx="922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Glucose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69302" y="486839"/>
            <a:ext cx="505219" cy="108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96218" y="1687851"/>
            <a:ext cx="888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Hexokinase </a:t>
            </a:r>
            <a:endParaRPr lang="en-US" sz="1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293632" y="943631"/>
            <a:ext cx="505219" cy="1080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92797" y="1039131"/>
            <a:ext cx="1962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ATP + Lactic acid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020102" y="157043"/>
            <a:ext cx="1580985" cy="679215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486883" y="328427"/>
            <a:ext cx="64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Liver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7103848" y="1408463"/>
            <a:ext cx="505219" cy="177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508309" y="881227"/>
            <a:ext cx="100758" cy="2597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336861" y="1586260"/>
            <a:ext cx="1437182" cy="565475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336861" y="1641685"/>
            <a:ext cx="145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Inflammation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332522" y="1051636"/>
            <a:ext cx="0" cy="436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53590" y="1457019"/>
            <a:ext cx="95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Pyruvate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332522" y="1096031"/>
            <a:ext cx="514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NAD</a:t>
            </a:r>
            <a:endParaRPr lang="en-US" sz="1200" dirty="0"/>
          </a:p>
        </p:txBody>
      </p:sp>
      <p:sp>
        <p:nvSpPr>
          <p:cNvPr id="27" name="Oval 26"/>
          <p:cNvSpPr/>
          <p:nvPr/>
        </p:nvSpPr>
        <p:spPr>
          <a:xfrm>
            <a:off x="1847167" y="1826351"/>
            <a:ext cx="5016513" cy="309016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332522" y="1778289"/>
            <a:ext cx="0" cy="4574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06286" y="1822425"/>
            <a:ext cx="514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TPP</a:t>
            </a:r>
          </a:p>
          <a:p>
            <a:r>
              <a:rPr lang="en-US" sz="1200" dirty="0" smtClean="0"/>
              <a:t>NAD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807762" y="3242788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A-CoA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407572" y="2687045"/>
            <a:ext cx="91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Ketones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5646454" y="3056377"/>
            <a:ext cx="871106" cy="399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91393" y="486839"/>
            <a:ext cx="545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Fats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720548" y="2318613"/>
            <a:ext cx="1230111" cy="925797"/>
          </a:xfrm>
          <a:prstGeom prst="ellipse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040482" y="2435135"/>
            <a:ext cx="70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Krebs </a:t>
            </a:r>
          </a:p>
          <a:p>
            <a:pPr algn="ctr"/>
            <a:r>
              <a:rPr lang="en-US" dirty="0" smtClean="0"/>
              <a:t>cycle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437796" y="3242788"/>
            <a:ext cx="128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ATP + CO2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5028219" y="2687045"/>
            <a:ext cx="61823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465865" y="4005308"/>
            <a:ext cx="19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O2 + NAD &gt;&gt; ATP</a:t>
            </a:r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3456821" y="3716020"/>
            <a:ext cx="1969231" cy="925797"/>
          </a:xfrm>
          <a:prstGeom prst="ellipse">
            <a:avLst/>
          </a:prstGeom>
          <a:noFill/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1164289" y="943631"/>
            <a:ext cx="0" cy="872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3124847" y="4455870"/>
            <a:ext cx="915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Adrenal</a:t>
            </a:r>
          </a:p>
          <a:p>
            <a:r>
              <a:rPr lang="en-US" dirty="0" smtClean="0"/>
              <a:t>Thyroid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296896" y="1866373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Tryglycerides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32632" y="2235705"/>
            <a:ext cx="1634234" cy="12203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681941" y="3451310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A-CoA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6223692" y="3358977"/>
            <a:ext cx="30198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B1, B2, B3 B6 </a:t>
            </a:r>
            <a:r>
              <a:rPr lang="en-US" dirty="0" err="1" smtClean="0"/>
              <a:t>Folate</a:t>
            </a:r>
            <a:endParaRPr lang="en-US" dirty="0" smtClean="0"/>
          </a:p>
          <a:p>
            <a:r>
              <a:rPr lang="en-US" dirty="0" smtClean="0"/>
              <a:t>TMG, Iron, </a:t>
            </a:r>
            <a:r>
              <a:rPr lang="en-US" dirty="0"/>
              <a:t>Z</a:t>
            </a:r>
            <a:r>
              <a:rPr lang="en-US" dirty="0" smtClean="0"/>
              <a:t>inc, Sulfur</a:t>
            </a:r>
          </a:p>
          <a:p>
            <a:r>
              <a:rPr lang="en-US" dirty="0" smtClean="0"/>
              <a:t>Melatonin, Lipoic acid, </a:t>
            </a:r>
          </a:p>
          <a:p>
            <a:r>
              <a:rPr lang="en-US" dirty="0" smtClean="0"/>
              <a:t>CoQ10, Magnesium, Selenium</a:t>
            </a:r>
          </a:p>
          <a:p>
            <a:endParaRPr lang="en-US" dirty="0"/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572985" y="3716020"/>
            <a:ext cx="650707" cy="295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5740910" y="2502379"/>
            <a:ext cx="64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CO2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171220" y="3716190"/>
            <a:ext cx="1692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Lungs</a:t>
            </a:r>
          </a:p>
          <a:p>
            <a:r>
              <a:rPr lang="en-US" dirty="0" smtClean="0"/>
              <a:t>Heart</a:t>
            </a:r>
          </a:p>
          <a:p>
            <a:r>
              <a:rPr lang="en-US" dirty="0" smtClean="0"/>
              <a:t>Arteries</a:t>
            </a:r>
          </a:p>
          <a:p>
            <a:r>
              <a:rPr lang="en-US" dirty="0" smtClean="0"/>
              <a:t>Cell Membranes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22712" y="3716190"/>
            <a:ext cx="1640494" cy="1231988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1509948" y="2225380"/>
            <a:ext cx="107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Carnitine</a:t>
            </a:r>
            <a:endParaRPr lang="en-US" sz="1200" dirty="0" smtClean="0"/>
          </a:p>
          <a:p>
            <a:r>
              <a:rPr lang="en-US" sz="1200" dirty="0" smtClean="0"/>
              <a:t>Beta oxidation</a:t>
            </a:r>
            <a:endParaRPr lang="en-US" sz="1200" dirty="0"/>
          </a:p>
        </p:txBody>
      </p:sp>
      <p:cxnSp>
        <p:nvCxnSpPr>
          <p:cNvPr id="69" name="Straight Arrow Connector 68"/>
          <p:cNvCxnSpPr/>
          <p:nvPr/>
        </p:nvCxnSpPr>
        <p:spPr>
          <a:xfrm flipV="1">
            <a:off x="1847167" y="4282307"/>
            <a:ext cx="1485611" cy="1735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192123" y="2624068"/>
            <a:ext cx="514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NAD</a:t>
            </a:r>
            <a:endParaRPr lang="en-US" sz="1200" dirty="0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743394" y="3081874"/>
            <a:ext cx="284825" cy="277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4580078" y="5535800"/>
            <a:ext cx="3462451" cy="1028634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4617643" y="5535800"/>
            <a:ext cx="3424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TFA’s, cyanocobalamin, folic acid</a:t>
            </a:r>
          </a:p>
          <a:p>
            <a:r>
              <a:rPr lang="en-US" dirty="0" smtClean="0"/>
              <a:t>Heavy metals, chemicals, stress, age, </a:t>
            </a:r>
          </a:p>
          <a:p>
            <a:r>
              <a:rPr lang="en-US" dirty="0" smtClean="0"/>
              <a:t>lack of exercise, junk food, drugs</a:t>
            </a:r>
            <a:endParaRPr lang="en-US" dirty="0"/>
          </a:p>
        </p:txBody>
      </p:sp>
      <p:cxnSp>
        <p:nvCxnSpPr>
          <p:cNvPr id="85" name="Straight Arrow Connector 84"/>
          <p:cNvCxnSpPr/>
          <p:nvPr/>
        </p:nvCxnSpPr>
        <p:spPr>
          <a:xfrm flipH="1" flipV="1">
            <a:off x="5798854" y="4841644"/>
            <a:ext cx="193943" cy="5849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5735881" y="5038209"/>
            <a:ext cx="377830" cy="62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788358" y="5143579"/>
            <a:ext cx="377830" cy="629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5028219" y="3052784"/>
            <a:ext cx="1268942" cy="264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3520632" y="2840026"/>
            <a:ext cx="292040" cy="252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34505" y="3007399"/>
            <a:ext cx="680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NAD</a:t>
            </a:r>
            <a:endParaRPr lang="en-US" dirty="0"/>
          </a:p>
        </p:txBody>
      </p:sp>
      <p:cxnSp>
        <p:nvCxnSpPr>
          <p:cNvPr id="60" name="Straight Arrow Connector 59"/>
          <p:cNvCxnSpPr>
            <a:stCxn id="3" idx="2"/>
          </p:cNvCxnSpPr>
          <p:nvPr/>
        </p:nvCxnSpPr>
        <p:spPr>
          <a:xfrm>
            <a:off x="3274521" y="3376731"/>
            <a:ext cx="446027" cy="443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5532686" y="392680"/>
            <a:ext cx="406389" cy="941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30241" y="149282"/>
            <a:ext cx="727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Cori Cycle</a:t>
            </a:r>
            <a:endParaRPr lang="en-US" sz="1000" dirty="0"/>
          </a:p>
        </p:txBody>
      </p:sp>
      <p:sp>
        <p:nvSpPr>
          <p:cNvPr id="67" name="TextBox 66"/>
          <p:cNvSpPr txBox="1"/>
          <p:nvPr/>
        </p:nvSpPr>
        <p:spPr>
          <a:xfrm>
            <a:off x="5946107" y="149282"/>
            <a:ext cx="6763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Glucose</a:t>
            </a:r>
            <a:endParaRPr lang="en-US" sz="1200" dirty="0"/>
          </a:p>
        </p:txBody>
      </p:sp>
      <p:cxnSp>
        <p:nvCxnSpPr>
          <p:cNvPr id="70" name="Straight Arrow Connector 69"/>
          <p:cNvCxnSpPr/>
          <p:nvPr/>
        </p:nvCxnSpPr>
        <p:spPr>
          <a:xfrm flipH="1" flipV="1">
            <a:off x="6622419" y="331711"/>
            <a:ext cx="316472" cy="307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19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2391" y="497912"/>
            <a:ext cx="75970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“Cancer, we now know, is a disease caused by the uncontrollable 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growth of a single cell.  This growth is </a:t>
            </a:r>
            <a:r>
              <a:rPr lang="en-US" sz="3200" dirty="0" smtClean="0"/>
              <a:t>unleashed by mutations-changes</a:t>
            </a:r>
          </a:p>
          <a:p>
            <a:r>
              <a:rPr lang="en-US" sz="3200" dirty="0" smtClean="0"/>
              <a:t> in DNA that specifically affect genes that incite unlimited cell growth.  </a:t>
            </a:r>
          </a:p>
          <a:p>
            <a:r>
              <a:rPr lang="en-US" sz="3200" dirty="0" smtClean="0"/>
              <a:t>In a normal cell, powerful genetic circuits regulate cell division and cell death.</a:t>
            </a:r>
          </a:p>
          <a:p>
            <a:r>
              <a:rPr lang="en-US" sz="3200" dirty="0" smtClean="0"/>
              <a:t>In a cancer cell, these circuits have been broken, unleashing a cell that cannot stop growing.”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7874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67" y="503238"/>
            <a:ext cx="8389361" cy="868362"/>
          </a:xfrm>
        </p:spPr>
        <p:txBody>
          <a:bodyPr/>
          <a:lstStyle/>
          <a:p>
            <a:r>
              <a:rPr lang="en-US" dirty="0" smtClean="0"/>
              <a:t>An Ode to Mitochondria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793" y="1529420"/>
            <a:ext cx="7555455" cy="3989180"/>
          </a:xfrm>
        </p:spPr>
        <p:txBody>
          <a:bodyPr>
            <a:normAutofit fontScale="9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Mitochondria, oh mitochondria, how you take care of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Me.  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Chloroplasts, like mitochondria, take care of the plants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And the trees.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When I’m feeling low and a little bit irate.  You take care of me by adding another phosphate.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I will take care of your needs and do the most,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I’ll eat well, take proper nutrients and be a good host.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Mitochondria, oh mitochondria:  Before you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We had a bacterial stew.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Love your mitochondria every moment of every day.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You will feel so good you will want to expand your chest and bray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Is what you are about to do in your mitochondrial best interest?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If it is, you will always be your best and never listless.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338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11327" y="1417320"/>
            <a:ext cx="8026556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“Cancer is stitched into our genomes</a:t>
            </a:r>
            <a:r>
              <a:rPr lang="is-IS" sz="3200" dirty="0" smtClean="0">
                <a:solidFill>
                  <a:srgbClr val="000000"/>
                </a:solidFill>
              </a:rPr>
              <a:t>…We </a:t>
            </a:r>
            <a:r>
              <a:rPr lang="is-IS" sz="3200" dirty="0" smtClean="0"/>
              <a:t>can</a:t>
            </a:r>
          </a:p>
          <a:p>
            <a:r>
              <a:rPr lang="is-IS" sz="3200" dirty="0" smtClean="0"/>
              <a:t>rid ourselves of cancer, then, only as much as</a:t>
            </a:r>
          </a:p>
          <a:p>
            <a:r>
              <a:rPr lang="is-IS" sz="3200" dirty="0" smtClean="0"/>
              <a:t>we can rid ourselves of the process in our </a:t>
            </a:r>
          </a:p>
          <a:p>
            <a:r>
              <a:rPr lang="is-IS" sz="3200" dirty="0" smtClean="0"/>
              <a:t>physiology that depends on growth - aging, </a:t>
            </a:r>
          </a:p>
          <a:p>
            <a:r>
              <a:rPr lang="is-IS" sz="3200" dirty="0" smtClean="0"/>
              <a:t>regeneration,healing, reproduction...It is unclear </a:t>
            </a:r>
          </a:p>
          <a:p>
            <a:r>
              <a:rPr lang="is-IS" sz="3200" dirty="0" smtClean="0"/>
              <a:t>whether an intervention that discriminates</a:t>
            </a:r>
          </a:p>
          <a:p>
            <a:r>
              <a:rPr lang="is-IS" sz="3200" dirty="0" smtClean="0"/>
              <a:t>between malignant and normal growth is even </a:t>
            </a:r>
          </a:p>
          <a:p>
            <a:r>
              <a:rPr lang="is-IS" sz="3200" dirty="0" smtClean="0"/>
              <a:t>possible.”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9665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0335"/>
            <a:ext cx="7313613" cy="868362"/>
          </a:xfrm>
        </p:spPr>
        <p:txBody>
          <a:bodyPr/>
          <a:lstStyle/>
          <a:p>
            <a:r>
              <a:rPr lang="en-US" dirty="0" smtClean="0"/>
              <a:t>Big Dogs SMT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437" y="4243320"/>
            <a:ext cx="2702950" cy="21169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639" y="1602518"/>
            <a:ext cx="2674348" cy="18526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0022" y="3548604"/>
            <a:ext cx="2158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Bert Vogelstein Ph.D.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4371" y="1602518"/>
            <a:ext cx="1825285" cy="1852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42090" y="3531483"/>
            <a:ext cx="2343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Robert Weinberg Ph.D.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59930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1031</TotalTime>
  <Words>2565</Words>
  <Application>Microsoft Macintosh PowerPoint</Application>
  <PresentationFormat>On-screen Show (4:3)</PresentationFormat>
  <Paragraphs>565</Paragraphs>
  <Slides>70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Inkwell</vt:lpstr>
      <vt:lpstr>Mitochondria</vt:lpstr>
      <vt:lpstr>Fitness</vt:lpstr>
      <vt:lpstr>Fitness</vt:lpstr>
      <vt:lpstr>Cancer</vt:lpstr>
      <vt:lpstr>Is it a virus?</vt:lpstr>
      <vt:lpstr>Emperor of all Maladies</vt:lpstr>
      <vt:lpstr>PowerPoint Presentation</vt:lpstr>
      <vt:lpstr>Continued</vt:lpstr>
      <vt:lpstr>Big Dogs SMT</vt:lpstr>
      <vt:lpstr>Vogelstein</vt:lpstr>
      <vt:lpstr>PowerPoint Presentation</vt:lpstr>
      <vt:lpstr>PowerPoint Presentation</vt:lpstr>
      <vt:lpstr>Universe</vt:lpstr>
      <vt:lpstr>Energy</vt:lpstr>
      <vt:lpstr>Energy?</vt:lpstr>
      <vt:lpstr>More Big Dogs</vt:lpstr>
      <vt:lpstr>PowerPoint Presentation</vt:lpstr>
      <vt:lpstr>Paradigm shift</vt:lpstr>
      <vt:lpstr>PowerPoint Presentation</vt:lpstr>
      <vt:lpstr>2008-2009 Presidents Cancer Panel</vt:lpstr>
      <vt:lpstr>Blue Ribbon Panel Report</vt:lpstr>
      <vt:lpstr>Mitochondrial Decline</vt:lpstr>
      <vt:lpstr>Mitochondrial Math</vt:lpstr>
      <vt:lpstr>PowerPoint Presentation</vt:lpstr>
      <vt:lpstr>Stages of Decline</vt:lpstr>
      <vt:lpstr>Mitochondrial Testing</vt:lpstr>
      <vt:lpstr>Patient History</vt:lpstr>
      <vt:lpstr>Stationary Testing</vt:lpstr>
      <vt:lpstr>Exercise Testing</vt:lpstr>
      <vt:lpstr>PowerPoint Presentation</vt:lpstr>
      <vt:lpstr>PowerPoint Presentation</vt:lpstr>
      <vt:lpstr>JL Age 59                                                                                    09/26/2016 Chief concerns: None</vt:lpstr>
      <vt:lpstr>BL age 72                                                                                   2004 Health concerns: none</vt:lpstr>
      <vt:lpstr>BL age 73-81                                                                                   2005-2014 Health concerns: none</vt:lpstr>
      <vt:lpstr>BL age 82                                                                                   2014 Health concerns: SOB, joint pain, memory problems</vt:lpstr>
      <vt:lpstr>Extra Mitochondrial Factors</vt:lpstr>
      <vt:lpstr>Lungs</vt:lpstr>
      <vt:lpstr>Heart</vt:lpstr>
      <vt:lpstr>Arterial</vt:lpstr>
      <vt:lpstr>Cellular Membranes</vt:lpstr>
      <vt:lpstr>Uncouplers</vt:lpstr>
      <vt:lpstr>Exogenous Uncouplers</vt:lpstr>
      <vt:lpstr>Mitochondrial Toxins</vt:lpstr>
      <vt:lpstr>Mitochondrial DNA</vt:lpstr>
      <vt:lpstr>Nutrient Deficiencies</vt:lpstr>
      <vt:lpstr>Making Energy</vt:lpstr>
      <vt:lpstr>ATP</vt:lpstr>
      <vt:lpstr>Pentose Phosphate Pathway</vt:lpstr>
      <vt:lpstr>NAD</vt:lpstr>
      <vt:lpstr>FAD</vt:lpstr>
      <vt:lpstr>Pyruvate</vt:lpstr>
      <vt:lpstr>Selenium and Thyroid</vt:lpstr>
      <vt:lpstr>Cytochrome System</vt:lpstr>
      <vt:lpstr>Complex 1</vt:lpstr>
      <vt:lpstr>Complex 2</vt:lpstr>
      <vt:lpstr>PowerPoint Presentation</vt:lpstr>
      <vt:lpstr>Complex 3</vt:lpstr>
      <vt:lpstr>Complex 4</vt:lpstr>
      <vt:lpstr>Complex 5</vt:lpstr>
      <vt:lpstr>Mitochondrial Protection</vt:lpstr>
      <vt:lpstr>Glutathione</vt:lpstr>
      <vt:lpstr>Alpha Lipoic Acid</vt:lpstr>
      <vt:lpstr>External antioxidants</vt:lpstr>
      <vt:lpstr>Pyrroloquinoline Quinone (PQQ)</vt:lpstr>
      <vt:lpstr>PowerPoint Presentation</vt:lpstr>
      <vt:lpstr>Food</vt:lpstr>
      <vt:lpstr>Full Mito Package</vt:lpstr>
      <vt:lpstr>Optimal Mitochondrial Health</vt:lpstr>
      <vt:lpstr>PowerPoint Presentation</vt:lpstr>
      <vt:lpstr>An Ode to Mitochondria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Mitochondria</dc:title>
  <dc:creator>Marc Harris</dc:creator>
  <cp:lastModifiedBy>Marc Harris</cp:lastModifiedBy>
  <cp:revision>94</cp:revision>
  <dcterms:created xsi:type="dcterms:W3CDTF">2016-12-02T12:44:15Z</dcterms:created>
  <dcterms:modified xsi:type="dcterms:W3CDTF">2017-01-26T08:08:57Z</dcterms:modified>
</cp:coreProperties>
</file>